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64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6" r:id="rId20"/>
    <p:sldId id="284" r:id="rId21"/>
    <p:sldId id="285" r:id="rId22"/>
    <p:sldId id="287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14"/>
    <p:restoredTop sz="92374"/>
  </p:normalViewPr>
  <p:slideViewPr>
    <p:cSldViewPr snapToGrid="0" snapToObjects="1">
      <p:cViewPr varScale="1">
        <p:scale>
          <a:sx n="91" d="100"/>
          <a:sy n="91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57BB6-4011-AF42-BE97-1C0FCC47E259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ED798-2E1E-2D4F-8725-4536167B3DE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400" dirty="0">
              <a:latin typeface="Franklin Gothic Medium" panose="020B0603020102020204" pitchFamily="34" charset="0"/>
            </a:rPr>
            <a:t>Testing Plan</a:t>
          </a:r>
        </a:p>
      </dgm:t>
    </dgm:pt>
    <dgm:pt modelId="{F2CEE80A-7239-8042-A2D5-38255DA09AA9}" type="parTrans" cxnId="{7BE1E737-B96E-4E44-8158-4C652DE4BBA5}">
      <dgm:prSet/>
      <dgm:spPr/>
      <dgm:t>
        <a:bodyPr/>
        <a:lstStyle/>
        <a:p>
          <a:endParaRPr lang="en-US"/>
        </a:p>
      </dgm:t>
    </dgm:pt>
    <dgm:pt modelId="{DAA839F8-D08E-7B49-971E-387526091927}" type="sibTrans" cxnId="{7BE1E737-B96E-4E44-8158-4C652DE4BBA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DA59900-EEE5-3B4C-AE22-C34BC766E3B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400" dirty="0">
              <a:latin typeface="Franklin Gothic Medium" panose="020B0603020102020204" pitchFamily="34" charset="0"/>
            </a:rPr>
            <a:t>Payment for Testing</a:t>
          </a:r>
        </a:p>
      </dgm:t>
    </dgm:pt>
    <dgm:pt modelId="{170DAD2E-AD65-4440-8372-5D7BE839AACE}" type="parTrans" cxnId="{D5F496AC-0445-4445-860D-1511F03D3E26}">
      <dgm:prSet/>
      <dgm:spPr/>
      <dgm:t>
        <a:bodyPr/>
        <a:lstStyle/>
        <a:p>
          <a:endParaRPr lang="en-US"/>
        </a:p>
      </dgm:t>
    </dgm:pt>
    <dgm:pt modelId="{9938E865-C21E-5F43-BA0D-E6CAB79BD8AE}" type="sibTrans" cxnId="{D5F496AC-0445-4445-860D-1511F03D3E2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5B5DD57-CA82-804E-A705-678700B91C61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dirty="0">
              <a:latin typeface="Franklin Gothic Book" panose="020B0503020102020204" pitchFamily="34" charset="0"/>
            </a:rPr>
            <a:t>Options:</a:t>
          </a:r>
        </a:p>
      </dgm:t>
    </dgm:pt>
    <dgm:pt modelId="{36F08486-E215-5745-9F12-6462773660AB}" type="parTrans" cxnId="{18893CD6-4F15-574E-A84A-FD33ECA18BD2}">
      <dgm:prSet/>
      <dgm:spPr/>
      <dgm:t>
        <a:bodyPr/>
        <a:lstStyle/>
        <a:p>
          <a:endParaRPr lang="en-US"/>
        </a:p>
      </dgm:t>
    </dgm:pt>
    <dgm:pt modelId="{9C6DAB58-FE9F-0644-96CD-D1475FB2C4C8}" type="sibTrans" cxnId="{18893CD6-4F15-574E-A84A-FD33ECA18BD2}">
      <dgm:prSet/>
      <dgm:spPr/>
      <dgm:t>
        <a:bodyPr/>
        <a:lstStyle/>
        <a:p>
          <a:endParaRPr lang="en-US"/>
        </a:p>
      </dgm:t>
    </dgm:pt>
    <dgm:pt modelId="{8CD2592E-88E4-F842-9229-C73A307B9AC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400" dirty="0">
              <a:latin typeface="Franklin Gothic Medium" panose="020B0603020102020204" pitchFamily="34" charset="0"/>
            </a:rPr>
            <a:t>Sample Collection</a:t>
          </a:r>
        </a:p>
      </dgm:t>
    </dgm:pt>
    <dgm:pt modelId="{08E0882D-6B7F-6C4E-BA58-DD299B4E20A0}" type="parTrans" cxnId="{71A0A230-C911-C24C-9FCC-56934DA0C501}">
      <dgm:prSet/>
      <dgm:spPr/>
      <dgm:t>
        <a:bodyPr/>
        <a:lstStyle/>
        <a:p>
          <a:endParaRPr lang="en-US"/>
        </a:p>
      </dgm:t>
    </dgm:pt>
    <dgm:pt modelId="{E8417E3C-3B56-144C-A77F-E0D9C4AB6576}" type="sibTrans" cxnId="{71A0A230-C911-C24C-9FCC-56934DA0C501}">
      <dgm:prSet/>
      <dgm:spPr/>
      <dgm:t>
        <a:bodyPr/>
        <a:lstStyle/>
        <a:p>
          <a:endParaRPr lang="en-US"/>
        </a:p>
      </dgm:t>
    </dgm:pt>
    <dgm:pt modelId="{50F438F8-DFCF-2142-B9AD-EB280EA439EC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Blood draw in clinic</a:t>
          </a:r>
        </a:p>
      </dgm:t>
    </dgm:pt>
    <dgm:pt modelId="{A295F6C8-B6C5-7548-8FE7-1E2A39F4817D}" type="parTrans" cxnId="{C2A1B1FA-3752-9445-9A3E-83D963CB039E}">
      <dgm:prSet/>
      <dgm:spPr/>
      <dgm:t>
        <a:bodyPr/>
        <a:lstStyle/>
        <a:p>
          <a:endParaRPr lang="en-US"/>
        </a:p>
      </dgm:t>
    </dgm:pt>
    <dgm:pt modelId="{DC094139-E8ED-D444-8B77-312FAAAF7B92}" type="sibTrans" cxnId="{C2A1B1FA-3752-9445-9A3E-83D963CB039E}">
      <dgm:prSet/>
      <dgm:spPr/>
      <dgm:t>
        <a:bodyPr/>
        <a:lstStyle/>
        <a:p>
          <a:endParaRPr lang="en-US"/>
        </a:p>
      </dgm:t>
    </dgm:pt>
    <dgm:pt modelId="{BB9F518E-937A-8C4A-839F-F0C16E0D0708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Genetics team and family decide on testing plan</a:t>
          </a:r>
        </a:p>
      </dgm:t>
    </dgm:pt>
    <dgm:pt modelId="{D1A82A2E-1186-9B4C-9E6B-5A3E61BAFD95}" type="parTrans" cxnId="{DD3348DE-4465-E34B-863F-EDD4A3085E12}">
      <dgm:prSet/>
      <dgm:spPr/>
      <dgm:t>
        <a:bodyPr/>
        <a:lstStyle/>
        <a:p>
          <a:endParaRPr lang="en-US"/>
        </a:p>
      </dgm:t>
    </dgm:pt>
    <dgm:pt modelId="{B54564AA-DD70-FC46-820A-8B30B053F4E7}" type="sibTrans" cxnId="{DD3348DE-4465-E34B-863F-EDD4A3085E12}">
      <dgm:prSet/>
      <dgm:spPr/>
      <dgm:t>
        <a:bodyPr/>
        <a:lstStyle/>
        <a:p>
          <a:endParaRPr lang="en-US"/>
        </a:p>
      </dgm:t>
    </dgm:pt>
    <dgm:pt modelId="{5C2165C0-A02E-D548-8221-80B3F39304E5}">
      <dgm:prSet phldrT="[Text]" custT="1"/>
      <dgm:spPr/>
      <dgm:t>
        <a:bodyPr/>
        <a:lstStyle/>
        <a:p>
          <a:r>
            <a:rPr lang="en-US" sz="1600" dirty="0">
              <a:latin typeface="Franklin Gothic Book" panose="020B0503020102020204" pitchFamily="34" charset="0"/>
            </a:rPr>
            <a:t>Insurance benefits investigation [1-2 weeks]</a:t>
          </a:r>
        </a:p>
      </dgm:t>
    </dgm:pt>
    <dgm:pt modelId="{264A5DAF-DDD5-0242-B267-8F1EDC63E11D}" type="parTrans" cxnId="{FF73141B-4D74-984F-B4CB-AD5DAD7075EB}">
      <dgm:prSet/>
      <dgm:spPr/>
      <dgm:t>
        <a:bodyPr/>
        <a:lstStyle/>
        <a:p>
          <a:endParaRPr lang="en-US"/>
        </a:p>
      </dgm:t>
    </dgm:pt>
    <dgm:pt modelId="{0B0FF903-60C1-5B49-B331-85D40652D2E8}" type="sibTrans" cxnId="{FF73141B-4D74-984F-B4CB-AD5DAD7075EB}">
      <dgm:prSet/>
      <dgm:spPr/>
      <dgm:t>
        <a:bodyPr/>
        <a:lstStyle/>
        <a:p>
          <a:endParaRPr lang="en-US"/>
        </a:p>
      </dgm:t>
    </dgm:pt>
    <dgm:pt modelId="{6B649508-F160-7A46-9E8D-CDCCBD3BD5F2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Parents provide consent for testing</a:t>
          </a:r>
        </a:p>
      </dgm:t>
    </dgm:pt>
    <dgm:pt modelId="{82F412C9-A610-B54C-85C0-0D8438EC33A7}" type="parTrans" cxnId="{F97C4F39-94F2-7B48-B739-23F06DA2FF75}">
      <dgm:prSet/>
      <dgm:spPr/>
      <dgm:t>
        <a:bodyPr/>
        <a:lstStyle/>
        <a:p>
          <a:endParaRPr lang="en-US"/>
        </a:p>
      </dgm:t>
    </dgm:pt>
    <dgm:pt modelId="{920FD201-0B6E-7B44-9C81-7CE65479A647}" type="sibTrans" cxnId="{F97C4F39-94F2-7B48-B739-23F06DA2FF75}">
      <dgm:prSet/>
      <dgm:spPr/>
      <dgm:t>
        <a:bodyPr/>
        <a:lstStyle/>
        <a:p>
          <a:endParaRPr lang="en-US"/>
        </a:p>
      </dgm:t>
    </dgm:pt>
    <dgm:pt modelId="{00BD0899-1526-A54E-81E5-4751E53E062D}">
      <dgm:prSet phldrT="[Text]" custT="1"/>
      <dgm:spPr/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Saliva or cheek (buccal) swab, can be mailed to family's home </a:t>
          </a:r>
        </a:p>
      </dgm:t>
    </dgm:pt>
    <dgm:pt modelId="{2CE04544-B1DE-8947-9539-3A1406DC684F}" type="parTrans" cxnId="{3195815C-4152-9148-B286-EDFDE61D2A43}">
      <dgm:prSet/>
      <dgm:spPr/>
      <dgm:t>
        <a:bodyPr/>
        <a:lstStyle/>
        <a:p>
          <a:endParaRPr lang="en-US"/>
        </a:p>
      </dgm:t>
    </dgm:pt>
    <dgm:pt modelId="{E9C76142-E6F2-EF4D-8849-6B3AC8FECC22}" type="sibTrans" cxnId="{3195815C-4152-9148-B286-EDFDE61D2A43}">
      <dgm:prSet/>
      <dgm:spPr/>
      <dgm:t>
        <a:bodyPr/>
        <a:lstStyle/>
        <a:p>
          <a:endParaRPr lang="en-US"/>
        </a:p>
      </dgm:t>
    </dgm:pt>
    <dgm:pt modelId="{393A3AFD-9D05-7C4D-960E-07D9AE8D13D5}">
      <dgm:prSet phldrT="[Text]" custT="1"/>
      <dgm:spPr/>
      <dgm:t>
        <a:bodyPr/>
        <a:lstStyle/>
        <a:p>
          <a:r>
            <a:rPr lang="en-US" sz="1600" dirty="0">
              <a:latin typeface="Franklin Gothic Book" panose="020B0503020102020204" pitchFamily="34" charset="0"/>
            </a:rPr>
            <a:t>Self-pay (without insurance)</a:t>
          </a:r>
        </a:p>
      </dgm:t>
    </dgm:pt>
    <dgm:pt modelId="{E50DF285-3DC8-294E-A52E-FCEF7538149D}" type="parTrans" cxnId="{5CB3298F-679E-6D47-99CA-EAAFAE2CBF69}">
      <dgm:prSet/>
      <dgm:spPr/>
      <dgm:t>
        <a:bodyPr/>
        <a:lstStyle/>
        <a:p>
          <a:endParaRPr lang="en-US"/>
        </a:p>
      </dgm:t>
    </dgm:pt>
    <dgm:pt modelId="{0E36EBB9-3B38-B749-BD55-0A60B88B8DBA}" type="sibTrans" cxnId="{5CB3298F-679E-6D47-99CA-EAAFAE2CBF69}">
      <dgm:prSet/>
      <dgm:spPr/>
      <dgm:t>
        <a:bodyPr/>
        <a:lstStyle/>
        <a:p>
          <a:endParaRPr lang="en-US"/>
        </a:p>
      </dgm:t>
    </dgm:pt>
    <dgm:pt modelId="{2884817B-F4C5-834F-9018-42863567239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Franklin Gothic Book" panose="020B0503020102020204" pitchFamily="34" charset="0"/>
            </a:rPr>
            <a:t>Insurance pre-authorization [1-2 months]</a:t>
          </a:r>
        </a:p>
      </dgm:t>
    </dgm:pt>
    <dgm:pt modelId="{D6489097-7A3A-9A45-B6B7-5D0EA672E2CB}" type="parTrans" cxnId="{4FC71C8A-3B7F-1640-AAE3-BBC49B4AD246}">
      <dgm:prSet/>
      <dgm:spPr/>
      <dgm:t>
        <a:bodyPr/>
        <a:lstStyle/>
        <a:p>
          <a:endParaRPr lang="en-US"/>
        </a:p>
      </dgm:t>
    </dgm:pt>
    <dgm:pt modelId="{42258085-C81A-5247-B6AF-1B5B47E83B26}" type="sibTrans" cxnId="{4FC71C8A-3B7F-1640-AAE3-BBC49B4AD246}">
      <dgm:prSet/>
      <dgm:spPr/>
      <dgm:t>
        <a:bodyPr/>
        <a:lstStyle/>
        <a:p>
          <a:endParaRPr lang="en-US"/>
        </a:p>
      </dgm:t>
    </dgm:pt>
    <dgm:pt modelId="{8F92E89C-9585-214D-9AE3-5700B014FC83}">
      <dgm:prSet phldrT="[Text]" custT="1"/>
      <dgm:spPr/>
      <dgm:t>
        <a:bodyPr/>
        <a:lstStyle/>
        <a:p>
          <a:r>
            <a:rPr lang="en-US" sz="1600" dirty="0">
              <a:latin typeface="Franklin Gothic Book" panose="020B0503020102020204" pitchFamily="34" charset="0"/>
            </a:rPr>
            <a:t>Some labs offer specific tests at no charge</a:t>
          </a:r>
        </a:p>
      </dgm:t>
    </dgm:pt>
    <dgm:pt modelId="{CF31B3E6-4D83-EB4F-8C8F-A1A73D7044F5}" type="parTrans" cxnId="{28A1521F-98D6-304A-9FC5-9E54236C0196}">
      <dgm:prSet/>
      <dgm:spPr/>
      <dgm:t>
        <a:bodyPr/>
        <a:lstStyle/>
        <a:p>
          <a:endParaRPr lang="en-US"/>
        </a:p>
      </dgm:t>
    </dgm:pt>
    <dgm:pt modelId="{CFB704B3-9E73-7A4F-B75D-A45C59AC69DE}" type="sibTrans" cxnId="{28A1521F-98D6-304A-9FC5-9E54236C0196}">
      <dgm:prSet/>
      <dgm:spPr/>
      <dgm:t>
        <a:bodyPr/>
        <a:lstStyle/>
        <a:p>
          <a:endParaRPr lang="en-US"/>
        </a:p>
      </dgm:t>
    </dgm:pt>
    <dgm:pt modelId="{8D5CFE0F-A0A9-904C-A745-5D0702DE201F}" type="pres">
      <dgm:prSet presAssocID="{E8157BB6-4011-AF42-BE97-1C0FCC47E259}" presName="linearFlow" presStyleCnt="0">
        <dgm:presLayoutVars>
          <dgm:dir/>
          <dgm:animLvl val="lvl"/>
          <dgm:resizeHandles val="exact"/>
        </dgm:presLayoutVars>
      </dgm:prSet>
      <dgm:spPr/>
    </dgm:pt>
    <dgm:pt modelId="{D2DC993F-EFC4-3348-B68F-66910FBB14A2}" type="pres">
      <dgm:prSet presAssocID="{A28ED798-2E1E-2D4F-8725-4536167B3DE5}" presName="composite" presStyleCnt="0"/>
      <dgm:spPr/>
    </dgm:pt>
    <dgm:pt modelId="{6A062929-7402-3443-8255-ED48D63742BF}" type="pres">
      <dgm:prSet presAssocID="{A28ED798-2E1E-2D4F-8725-4536167B3DE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AA01EC-C33C-D34A-AD42-8A62B2A773FA}" type="pres">
      <dgm:prSet presAssocID="{A28ED798-2E1E-2D4F-8725-4536167B3DE5}" presName="parSh" presStyleLbl="node1" presStyleIdx="0" presStyleCnt="3" custLinFactNeighborY="3141"/>
      <dgm:spPr/>
    </dgm:pt>
    <dgm:pt modelId="{791744AE-A54F-0642-9E14-7A5AF0075AFA}" type="pres">
      <dgm:prSet presAssocID="{A28ED798-2E1E-2D4F-8725-4536167B3DE5}" presName="desTx" presStyleLbl="fgAcc1" presStyleIdx="0" presStyleCnt="3">
        <dgm:presLayoutVars>
          <dgm:bulletEnabled val="1"/>
        </dgm:presLayoutVars>
      </dgm:prSet>
      <dgm:spPr/>
    </dgm:pt>
    <dgm:pt modelId="{2B3216F9-94F1-2D46-8C54-7E0AF6EBB2E2}" type="pres">
      <dgm:prSet presAssocID="{DAA839F8-D08E-7B49-971E-387526091927}" presName="sibTrans" presStyleLbl="sibTrans2D1" presStyleIdx="0" presStyleCnt="2" custAng="21548118" custLinFactNeighborX="0" custLinFactNeighborY="-14359"/>
      <dgm:spPr/>
    </dgm:pt>
    <dgm:pt modelId="{5A627AC3-798B-4741-A05D-874A9758C551}" type="pres">
      <dgm:prSet presAssocID="{DAA839F8-D08E-7B49-971E-387526091927}" presName="connTx" presStyleLbl="sibTrans2D1" presStyleIdx="0" presStyleCnt="2"/>
      <dgm:spPr/>
    </dgm:pt>
    <dgm:pt modelId="{AC7C06E9-938A-7F49-A68B-F5B24914FE9C}" type="pres">
      <dgm:prSet presAssocID="{BDA59900-EEE5-3B4C-AE22-C34BC766E3BC}" presName="composite" presStyleCnt="0"/>
      <dgm:spPr/>
    </dgm:pt>
    <dgm:pt modelId="{D4E022D9-39FF-0845-AA22-8AAAFA89769D}" type="pres">
      <dgm:prSet presAssocID="{BDA59900-EEE5-3B4C-AE22-C34BC766E3B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CAEE67E-4DA4-9447-A360-D805F24B4FBF}" type="pres">
      <dgm:prSet presAssocID="{BDA59900-EEE5-3B4C-AE22-C34BC766E3BC}" presName="parSh" presStyleLbl="node1" presStyleIdx="1" presStyleCnt="3" custScaleX="116838" custLinFactNeighborX="17530" custLinFactNeighborY="513"/>
      <dgm:spPr/>
    </dgm:pt>
    <dgm:pt modelId="{92D22C0E-5B76-1E4C-9B2A-3135A3AFE68D}" type="pres">
      <dgm:prSet presAssocID="{BDA59900-EEE5-3B4C-AE22-C34BC766E3BC}" presName="desTx" presStyleLbl="fgAcc1" presStyleIdx="1" presStyleCnt="3" custScaleX="172973" custScaleY="95339">
        <dgm:presLayoutVars>
          <dgm:bulletEnabled val="1"/>
        </dgm:presLayoutVars>
      </dgm:prSet>
      <dgm:spPr/>
    </dgm:pt>
    <dgm:pt modelId="{7607982D-485C-F345-8A01-91B83260440B}" type="pres">
      <dgm:prSet presAssocID="{9938E865-C21E-5F43-BA0D-E6CAB79BD8AE}" presName="sibTrans" presStyleLbl="sibTrans2D1" presStyleIdx="1" presStyleCnt="2" custAng="47700" custLinFactNeighborX="26615" custLinFactNeighborY="4948"/>
      <dgm:spPr/>
    </dgm:pt>
    <dgm:pt modelId="{A88B188E-51F8-6245-AB16-C440150FC5DF}" type="pres">
      <dgm:prSet presAssocID="{9938E865-C21E-5F43-BA0D-E6CAB79BD8AE}" presName="connTx" presStyleLbl="sibTrans2D1" presStyleIdx="1" presStyleCnt="2"/>
      <dgm:spPr/>
    </dgm:pt>
    <dgm:pt modelId="{FEEDF2B1-92E8-E34E-B549-F9C855D3E2ED}" type="pres">
      <dgm:prSet presAssocID="{8CD2592E-88E4-F842-9229-C73A307B9ACF}" presName="composite" presStyleCnt="0"/>
      <dgm:spPr/>
    </dgm:pt>
    <dgm:pt modelId="{D9E7CD19-7A79-974B-8BF1-A78B84983AAC}" type="pres">
      <dgm:prSet presAssocID="{8CD2592E-88E4-F842-9229-C73A307B9AC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10E9032-4859-134B-B574-9BD7D77C65EC}" type="pres">
      <dgm:prSet presAssocID="{8CD2592E-88E4-F842-9229-C73A307B9ACF}" presName="parSh" presStyleLbl="node1" presStyleIdx="2" presStyleCnt="3"/>
      <dgm:spPr/>
    </dgm:pt>
    <dgm:pt modelId="{9798A90F-56FF-1F42-A533-F0A7AA570471}" type="pres">
      <dgm:prSet presAssocID="{8CD2592E-88E4-F842-9229-C73A307B9ACF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8878500-60D3-CE49-BE70-A8032B1FA852}" type="presOf" srcId="{DAA839F8-D08E-7B49-971E-387526091927}" destId="{2B3216F9-94F1-2D46-8C54-7E0AF6EBB2E2}" srcOrd="0" destOrd="0" presId="urn:microsoft.com/office/officeart/2005/8/layout/process3"/>
    <dgm:cxn modelId="{DB96B909-D02A-BE49-A069-CBA80979CD5F}" type="presOf" srcId="{9938E865-C21E-5F43-BA0D-E6CAB79BD8AE}" destId="{A88B188E-51F8-6245-AB16-C440150FC5DF}" srcOrd="1" destOrd="0" presId="urn:microsoft.com/office/officeart/2005/8/layout/process3"/>
    <dgm:cxn modelId="{8B52D60B-D71A-744C-9CE5-71CAFAD7798E}" type="presOf" srcId="{A28ED798-2E1E-2D4F-8725-4536167B3DE5}" destId="{6A062929-7402-3443-8255-ED48D63742BF}" srcOrd="0" destOrd="0" presId="urn:microsoft.com/office/officeart/2005/8/layout/process3"/>
    <dgm:cxn modelId="{FF73141B-4D74-984F-B4CB-AD5DAD7075EB}" srcId="{BDA59900-EEE5-3B4C-AE22-C34BC766E3BC}" destId="{5C2165C0-A02E-D548-8221-80B3F39304E5}" srcOrd="2" destOrd="0" parTransId="{264A5DAF-DDD5-0242-B267-8F1EDC63E11D}" sibTransId="{0B0FF903-60C1-5B49-B331-85D40652D2E8}"/>
    <dgm:cxn modelId="{28A1521F-98D6-304A-9FC5-9E54236C0196}" srcId="{BDA59900-EEE5-3B4C-AE22-C34BC766E3BC}" destId="{8F92E89C-9585-214D-9AE3-5700B014FC83}" srcOrd="4" destOrd="0" parTransId="{CF31B3E6-4D83-EB4F-8C8F-A1A73D7044F5}" sibTransId="{CFB704B3-9E73-7A4F-B75D-A45C59AC69DE}"/>
    <dgm:cxn modelId="{71A0A230-C911-C24C-9FCC-56934DA0C501}" srcId="{E8157BB6-4011-AF42-BE97-1C0FCC47E259}" destId="{8CD2592E-88E4-F842-9229-C73A307B9ACF}" srcOrd="2" destOrd="0" parTransId="{08E0882D-6B7F-6C4E-BA58-DD299B4E20A0}" sibTransId="{E8417E3C-3B56-144C-A77F-E0D9C4AB6576}"/>
    <dgm:cxn modelId="{7BE1E737-B96E-4E44-8158-4C652DE4BBA5}" srcId="{E8157BB6-4011-AF42-BE97-1C0FCC47E259}" destId="{A28ED798-2E1E-2D4F-8725-4536167B3DE5}" srcOrd="0" destOrd="0" parTransId="{F2CEE80A-7239-8042-A2D5-38255DA09AA9}" sibTransId="{DAA839F8-D08E-7B49-971E-387526091927}"/>
    <dgm:cxn modelId="{F97C4F39-94F2-7B48-B739-23F06DA2FF75}" srcId="{A28ED798-2E1E-2D4F-8725-4536167B3DE5}" destId="{6B649508-F160-7A46-9E8D-CDCCBD3BD5F2}" srcOrd="1" destOrd="0" parTransId="{82F412C9-A610-B54C-85C0-0D8438EC33A7}" sibTransId="{920FD201-0B6E-7B44-9C81-7CE65479A647}"/>
    <dgm:cxn modelId="{6321CB57-72E3-274D-87A2-FA3E8FF72543}" type="presOf" srcId="{50F438F8-DFCF-2142-B9AD-EB280EA439EC}" destId="{9798A90F-56FF-1F42-A533-F0A7AA570471}" srcOrd="0" destOrd="0" presId="urn:microsoft.com/office/officeart/2005/8/layout/process3"/>
    <dgm:cxn modelId="{B804085A-C3F4-8445-AC30-767A4A59B825}" type="presOf" srcId="{BDA59900-EEE5-3B4C-AE22-C34BC766E3BC}" destId="{7CAEE67E-4DA4-9447-A360-D805F24B4FBF}" srcOrd="1" destOrd="0" presId="urn:microsoft.com/office/officeart/2005/8/layout/process3"/>
    <dgm:cxn modelId="{3195815C-4152-9148-B286-EDFDE61D2A43}" srcId="{8CD2592E-88E4-F842-9229-C73A307B9ACF}" destId="{00BD0899-1526-A54E-81E5-4751E53E062D}" srcOrd="1" destOrd="0" parTransId="{2CE04544-B1DE-8947-9539-3A1406DC684F}" sibTransId="{E9C76142-E6F2-EF4D-8849-6B3AC8FECC22}"/>
    <dgm:cxn modelId="{C98A5160-8702-D449-99BD-4A37AB0D45E3}" type="presOf" srcId="{DAA839F8-D08E-7B49-971E-387526091927}" destId="{5A627AC3-798B-4741-A05D-874A9758C551}" srcOrd="1" destOrd="0" presId="urn:microsoft.com/office/officeart/2005/8/layout/process3"/>
    <dgm:cxn modelId="{29870E67-F6AB-B242-A305-A247C2A4E07F}" type="presOf" srcId="{BB9F518E-937A-8C4A-839F-F0C16E0D0708}" destId="{791744AE-A54F-0642-9E14-7A5AF0075AFA}" srcOrd="0" destOrd="0" presId="urn:microsoft.com/office/officeart/2005/8/layout/process3"/>
    <dgm:cxn modelId="{E0A1A57C-AFEC-D243-94E1-EC00FD5DA09A}" type="presOf" srcId="{8CD2592E-88E4-F842-9229-C73A307B9ACF}" destId="{D9E7CD19-7A79-974B-8BF1-A78B84983AAC}" srcOrd="0" destOrd="0" presId="urn:microsoft.com/office/officeart/2005/8/layout/process3"/>
    <dgm:cxn modelId="{27E2BE80-E973-524A-A567-89D7CFEA532B}" type="presOf" srcId="{2884817B-F4C5-834F-9018-42863567239A}" destId="{92D22C0E-5B76-1E4C-9B2A-3135A3AFE68D}" srcOrd="0" destOrd="1" presId="urn:microsoft.com/office/officeart/2005/8/layout/process3"/>
    <dgm:cxn modelId="{4FC71C8A-3B7F-1640-AAE3-BBC49B4AD246}" srcId="{BDA59900-EEE5-3B4C-AE22-C34BC766E3BC}" destId="{2884817B-F4C5-834F-9018-42863567239A}" srcOrd="1" destOrd="0" parTransId="{D6489097-7A3A-9A45-B6B7-5D0EA672E2CB}" sibTransId="{42258085-C81A-5247-B6AF-1B5B47E83B26}"/>
    <dgm:cxn modelId="{5CB3298F-679E-6D47-99CA-EAAFAE2CBF69}" srcId="{BDA59900-EEE5-3B4C-AE22-C34BC766E3BC}" destId="{393A3AFD-9D05-7C4D-960E-07D9AE8D13D5}" srcOrd="3" destOrd="0" parTransId="{E50DF285-3DC8-294E-A52E-FCEF7538149D}" sibTransId="{0E36EBB9-3B38-B749-BD55-0A60B88B8DBA}"/>
    <dgm:cxn modelId="{B644109E-0C42-5448-8580-DA8037687831}" type="presOf" srcId="{05B5DD57-CA82-804E-A705-678700B91C61}" destId="{92D22C0E-5B76-1E4C-9B2A-3135A3AFE68D}" srcOrd="0" destOrd="0" presId="urn:microsoft.com/office/officeart/2005/8/layout/process3"/>
    <dgm:cxn modelId="{D5F496AC-0445-4445-860D-1511F03D3E26}" srcId="{E8157BB6-4011-AF42-BE97-1C0FCC47E259}" destId="{BDA59900-EEE5-3B4C-AE22-C34BC766E3BC}" srcOrd="1" destOrd="0" parTransId="{170DAD2E-AD65-4440-8372-5D7BE839AACE}" sibTransId="{9938E865-C21E-5F43-BA0D-E6CAB79BD8AE}"/>
    <dgm:cxn modelId="{87E7CDAF-4224-644E-8956-3234C32F6296}" type="presOf" srcId="{8CD2592E-88E4-F842-9229-C73A307B9ACF}" destId="{110E9032-4859-134B-B574-9BD7D77C65EC}" srcOrd="1" destOrd="0" presId="urn:microsoft.com/office/officeart/2005/8/layout/process3"/>
    <dgm:cxn modelId="{385C65B0-2D0A-EA4C-9019-06DE607F7089}" type="presOf" srcId="{BDA59900-EEE5-3B4C-AE22-C34BC766E3BC}" destId="{D4E022D9-39FF-0845-AA22-8AAAFA89769D}" srcOrd="0" destOrd="0" presId="urn:microsoft.com/office/officeart/2005/8/layout/process3"/>
    <dgm:cxn modelId="{397A97BE-CBDC-E344-95DE-5E0B9A8FAAB1}" type="presOf" srcId="{00BD0899-1526-A54E-81E5-4751E53E062D}" destId="{9798A90F-56FF-1F42-A533-F0A7AA570471}" srcOrd="0" destOrd="1" presId="urn:microsoft.com/office/officeart/2005/8/layout/process3"/>
    <dgm:cxn modelId="{00563EC7-A19E-8E49-8D6F-EBCF109B275B}" type="presOf" srcId="{5C2165C0-A02E-D548-8221-80B3F39304E5}" destId="{92D22C0E-5B76-1E4C-9B2A-3135A3AFE68D}" srcOrd="0" destOrd="2" presId="urn:microsoft.com/office/officeart/2005/8/layout/process3"/>
    <dgm:cxn modelId="{855F4DC9-6E4F-F649-B69E-F36037C3931C}" type="presOf" srcId="{E8157BB6-4011-AF42-BE97-1C0FCC47E259}" destId="{8D5CFE0F-A0A9-904C-A745-5D0702DE201F}" srcOrd="0" destOrd="0" presId="urn:microsoft.com/office/officeart/2005/8/layout/process3"/>
    <dgm:cxn modelId="{D135DCCE-D3D5-CF45-B918-FA3A5960C3A5}" type="presOf" srcId="{8F92E89C-9585-214D-9AE3-5700B014FC83}" destId="{92D22C0E-5B76-1E4C-9B2A-3135A3AFE68D}" srcOrd="0" destOrd="4" presId="urn:microsoft.com/office/officeart/2005/8/layout/process3"/>
    <dgm:cxn modelId="{43930ED1-2E2D-9948-B55C-B9963FE57426}" type="presOf" srcId="{A28ED798-2E1E-2D4F-8725-4536167B3DE5}" destId="{6DAA01EC-C33C-D34A-AD42-8A62B2A773FA}" srcOrd="1" destOrd="0" presId="urn:microsoft.com/office/officeart/2005/8/layout/process3"/>
    <dgm:cxn modelId="{18893CD6-4F15-574E-A84A-FD33ECA18BD2}" srcId="{BDA59900-EEE5-3B4C-AE22-C34BC766E3BC}" destId="{05B5DD57-CA82-804E-A705-678700B91C61}" srcOrd="0" destOrd="0" parTransId="{36F08486-E215-5745-9F12-6462773660AB}" sibTransId="{9C6DAB58-FE9F-0644-96CD-D1475FB2C4C8}"/>
    <dgm:cxn modelId="{346C24D8-0FC6-3445-89AE-A08D08303378}" type="presOf" srcId="{9938E865-C21E-5F43-BA0D-E6CAB79BD8AE}" destId="{7607982D-485C-F345-8A01-91B83260440B}" srcOrd="0" destOrd="0" presId="urn:microsoft.com/office/officeart/2005/8/layout/process3"/>
    <dgm:cxn modelId="{DD3348DE-4465-E34B-863F-EDD4A3085E12}" srcId="{A28ED798-2E1E-2D4F-8725-4536167B3DE5}" destId="{BB9F518E-937A-8C4A-839F-F0C16E0D0708}" srcOrd="0" destOrd="0" parTransId="{D1A82A2E-1186-9B4C-9E6B-5A3E61BAFD95}" sibTransId="{B54564AA-DD70-FC46-820A-8B30B053F4E7}"/>
    <dgm:cxn modelId="{A46AC6E7-0BDB-B74E-ACD7-C7BB47F5D930}" type="presOf" srcId="{6B649508-F160-7A46-9E8D-CDCCBD3BD5F2}" destId="{791744AE-A54F-0642-9E14-7A5AF0075AFA}" srcOrd="0" destOrd="1" presId="urn:microsoft.com/office/officeart/2005/8/layout/process3"/>
    <dgm:cxn modelId="{18DD61EE-F463-D041-84FB-AA821FF9EA5F}" type="presOf" srcId="{393A3AFD-9D05-7C4D-960E-07D9AE8D13D5}" destId="{92D22C0E-5B76-1E4C-9B2A-3135A3AFE68D}" srcOrd="0" destOrd="3" presId="urn:microsoft.com/office/officeart/2005/8/layout/process3"/>
    <dgm:cxn modelId="{C2A1B1FA-3752-9445-9A3E-83D963CB039E}" srcId="{8CD2592E-88E4-F842-9229-C73A307B9ACF}" destId="{50F438F8-DFCF-2142-B9AD-EB280EA439EC}" srcOrd="0" destOrd="0" parTransId="{A295F6C8-B6C5-7548-8FE7-1E2A39F4817D}" sibTransId="{DC094139-E8ED-D444-8B77-312FAAAF7B92}"/>
    <dgm:cxn modelId="{952A4A1D-C6D4-824E-8BAE-023E6B51B519}" type="presParOf" srcId="{8D5CFE0F-A0A9-904C-A745-5D0702DE201F}" destId="{D2DC993F-EFC4-3348-B68F-66910FBB14A2}" srcOrd="0" destOrd="0" presId="urn:microsoft.com/office/officeart/2005/8/layout/process3"/>
    <dgm:cxn modelId="{B0D9075D-81BE-2741-ADCA-0E40EF038B8E}" type="presParOf" srcId="{D2DC993F-EFC4-3348-B68F-66910FBB14A2}" destId="{6A062929-7402-3443-8255-ED48D63742BF}" srcOrd="0" destOrd="0" presId="urn:microsoft.com/office/officeart/2005/8/layout/process3"/>
    <dgm:cxn modelId="{566EE4E1-AA5C-CD44-8D18-F85572DA8974}" type="presParOf" srcId="{D2DC993F-EFC4-3348-B68F-66910FBB14A2}" destId="{6DAA01EC-C33C-D34A-AD42-8A62B2A773FA}" srcOrd="1" destOrd="0" presId="urn:microsoft.com/office/officeart/2005/8/layout/process3"/>
    <dgm:cxn modelId="{F5BBCEA8-88B0-7B4F-83CC-A60FF1A4B4DE}" type="presParOf" srcId="{D2DC993F-EFC4-3348-B68F-66910FBB14A2}" destId="{791744AE-A54F-0642-9E14-7A5AF0075AFA}" srcOrd="2" destOrd="0" presId="urn:microsoft.com/office/officeart/2005/8/layout/process3"/>
    <dgm:cxn modelId="{1373DC3A-5D6D-D049-AA0F-8DD824B2B12E}" type="presParOf" srcId="{8D5CFE0F-A0A9-904C-A745-5D0702DE201F}" destId="{2B3216F9-94F1-2D46-8C54-7E0AF6EBB2E2}" srcOrd="1" destOrd="0" presId="urn:microsoft.com/office/officeart/2005/8/layout/process3"/>
    <dgm:cxn modelId="{C8A356AD-4A12-C24D-9668-6579AD38712E}" type="presParOf" srcId="{2B3216F9-94F1-2D46-8C54-7E0AF6EBB2E2}" destId="{5A627AC3-798B-4741-A05D-874A9758C551}" srcOrd="0" destOrd="0" presId="urn:microsoft.com/office/officeart/2005/8/layout/process3"/>
    <dgm:cxn modelId="{EB15DABA-C8BD-0648-8684-C943F6C07B7A}" type="presParOf" srcId="{8D5CFE0F-A0A9-904C-A745-5D0702DE201F}" destId="{AC7C06E9-938A-7F49-A68B-F5B24914FE9C}" srcOrd="2" destOrd="0" presId="urn:microsoft.com/office/officeart/2005/8/layout/process3"/>
    <dgm:cxn modelId="{C23BB5DD-072E-944F-AF06-E9D90E83539F}" type="presParOf" srcId="{AC7C06E9-938A-7F49-A68B-F5B24914FE9C}" destId="{D4E022D9-39FF-0845-AA22-8AAAFA89769D}" srcOrd="0" destOrd="0" presId="urn:microsoft.com/office/officeart/2005/8/layout/process3"/>
    <dgm:cxn modelId="{8BAB06BF-C2B8-354F-96AA-A024E3330837}" type="presParOf" srcId="{AC7C06E9-938A-7F49-A68B-F5B24914FE9C}" destId="{7CAEE67E-4DA4-9447-A360-D805F24B4FBF}" srcOrd="1" destOrd="0" presId="urn:microsoft.com/office/officeart/2005/8/layout/process3"/>
    <dgm:cxn modelId="{F7EBE0F6-7F53-4844-9278-AEA92AD90CA6}" type="presParOf" srcId="{AC7C06E9-938A-7F49-A68B-F5B24914FE9C}" destId="{92D22C0E-5B76-1E4C-9B2A-3135A3AFE68D}" srcOrd="2" destOrd="0" presId="urn:microsoft.com/office/officeart/2005/8/layout/process3"/>
    <dgm:cxn modelId="{614A2346-38A4-B047-BEDB-77D3A99FFBE4}" type="presParOf" srcId="{8D5CFE0F-A0A9-904C-A745-5D0702DE201F}" destId="{7607982D-485C-F345-8A01-91B83260440B}" srcOrd="3" destOrd="0" presId="urn:microsoft.com/office/officeart/2005/8/layout/process3"/>
    <dgm:cxn modelId="{4F677348-2DE4-014B-82B7-0099E7BD8E55}" type="presParOf" srcId="{7607982D-485C-F345-8A01-91B83260440B}" destId="{A88B188E-51F8-6245-AB16-C440150FC5DF}" srcOrd="0" destOrd="0" presId="urn:microsoft.com/office/officeart/2005/8/layout/process3"/>
    <dgm:cxn modelId="{03FB18AC-D945-4F43-8D00-9F454EC6C231}" type="presParOf" srcId="{8D5CFE0F-A0A9-904C-A745-5D0702DE201F}" destId="{FEEDF2B1-92E8-E34E-B549-F9C855D3E2ED}" srcOrd="4" destOrd="0" presId="urn:microsoft.com/office/officeart/2005/8/layout/process3"/>
    <dgm:cxn modelId="{9798489A-7AA6-7A4A-952C-AA851D2B40DC}" type="presParOf" srcId="{FEEDF2B1-92E8-E34E-B549-F9C855D3E2ED}" destId="{D9E7CD19-7A79-974B-8BF1-A78B84983AAC}" srcOrd="0" destOrd="0" presId="urn:microsoft.com/office/officeart/2005/8/layout/process3"/>
    <dgm:cxn modelId="{D9B89DC6-767C-1549-A9C8-0567041371AF}" type="presParOf" srcId="{FEEDF2B1-92E8-E34E-B549-F9C855D3E2ED}" destId="{110E9032-4859-134B-B574-9BD7D77C65EC}" srcOrd="1" destOrd="0" presId="urn:microsoft.com/office/officeart/2005/8/layout/process3"/>
    <dgm:cxn modelId="{718DC208-D04B-E941-A182-F9B53BF096D4}" type="presParOf" srcId="{FEEDF2B1-92E8-E34E-B549-F9C855D3E2ED}" destId="{9798A90F-56FF-1F42-A533-F0A7AA57047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57BB6-4011-AF42-BE97-1C0FCC47E259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ED798-2E1E-2D4F-8725-4536167B3DE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latin typeface="Franklin Gothic Medium" panose="020B0603020102020204" pitchFamily="34" charset="0"/>
            </a:rPr>
            <a:t>Results</a:t>
          </a:r>
        </a:p>
      </dgm:t>
    </dgm:pt>
    <dgm:pt modelId="{F2CEE80A-7239-8042-A2D5-38255DA09AA9}" type="parTrans" cxnId="{7BE1E737-B96E-4E44-8158-4C652DE4BBA5}">
      <dgm:prSet/>
      <dgm:spPr/>
      <dgm:t>
        <a:bodyPr/>
        <a:lstStyle/>
        <a:p>
          <a:endParaRPr lang="en-US"/>
        </a:p>
      </dgm:t>
    </dgm:pt>
    <dgm:pt modelId="{DAA839F8-D08E-7B49-971E-387526091927}" type="sibTrans" cxnId="{7BE1E737-B96E-4E44-8158-4C652DE4BBA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E79AECA-A668-EC4A-A0A3-7C0B912A6B3C}">
      <dgm:prSet phldrT="[Text]" custT="1"/>
      <dgm:spPr/>
      <dgm:t>
        <a:bodyPr/>
        <a:lstStyle/>
        <a:p>
          <a:r>
            <a:rPr lang="en-US" sz="1700" dirty="0">
              <a:latin typeface="Franklin Gothic Book" panose="020B0503020102020204" pitchFamily="34" charset="0"/>
            </a:rPr>
            <a:t>Could take a few weeks to months</a:t>
          </a:r>
        </a:p>
      </dgm:t>
    </dgm:pt>
    <dgm:pt modelId="{F0EC2AD5-65F7-1F41-8AA3-2A114FEB67EB}" type="parTrans" cxnId="{8BCC417A-FB30-E74B-89AF-C525F6E9651A}">
      <dgm:prSet/>
      <dgm:spPr/>
      <dgm:t>
        <a:bodyPr/>
        <a:lstStyle/>
        <a:p>
          <a:endParaRPr lang="en-US"/>
        </a:p>
      </dgm:t>
    </dgm:pt>
    <dgm:pt modelId="{9C74A599-4AA5-0C43-9C7D-4DD92506E51A}" type="sibTrans" cxnId="{8BCC417A-FB30-E74B-89AF-C525F6E9651A}">
      <dgm:prSet/>
      <dgm:spPr/>
      <dgm:t>
        <a:bodyPr/>
        <a:lstStyle/>
        <a:p>
          <a:endParaRPr lang="en-US"/>
        </a:p>
      </dgm:t>
    </dgm:pt>
    <dgm:pt modelId="{BDA59900-EEE5-3B4C-AE22-C34BC766E3B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latin typeface="Franklin Gothic Medium" panose="020B0603020102020204" pitchFamily="34" charset="0"/>
            </a:rPr>
            <a:t>Follow-Up</a:t>
          </a:r>
        </a:p>
      </dgm:t>
    </dgm:pt>
    <dgm:pt modelId="{170DAD2E-AD65-4440-8372-5D7BE839AACE}" type="parTrans" cxnId="{D5F496AC-0445-4445-860D-1511F03D3E26}">
      <dgm:prSet/>
      <dgm:spPr/>
      <dgm:t>
        <a:bodyPr/>
        <a:lstStyle/>
        <a:p>
          <a:endParaRPr lang="en-US"/>
        </a:p>
      </dgm:t>
    </dgm:pt>
    <dgm:pt modelId="{9938E865-C21E-5F43-BA0D-E6CAB79BD8AE}" type="sibTrans" cxnId="{D5F496AC-0445-4445-860D-1511F03D3E2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5B5DD57-CA82-804E-A705-678700B91C61}">
      <dgm:prSet phldrT="[Text]" custT="1"/>
      <dgm:spPr/>
      <dgm:t>
        <a:bodyPr/>
        <a:lstStyle/>
        <a:p>
          <a:r>
            <a:rPr lang="en-US" sz="1700" dirty="0">
              <a:latin typeface="Franklin Gothic Book" panose="020B0503020102020204" pitchFamily="34" charset="0"/>
            </a:rPr>
            <a:t>Detailed discussion of results at appointment</a:t>
          </a:r>
        </a:p>
      </dgm:t>
    </dgm:pt>
    <dgm:pt modelId="{36F08486-E215-5745-9F12-6462773660AB}" type="parTrans" cxnId="{18893CD6-4F15-574E-A84A-FD33ECA18BD2}">
      <dgm:prSet/>
      <dgm:spPr/>
      <dgm:t>
        <a:bodyPr/>
        <a:lstStyle/>
        <a:p>
          <a:endParaRPr lang="en-US"/>
        </a:p>
      </dgm:t>
    </dgm:pt>
    <dgm:pt modelId="{9C6DAB58-FE9F-0644-96CD-D1475FB2C4C8}" type="sibTrans" cxnId="{18893CD6-4F15-574E-A84A-FD33ECA18BD2}">
      <dgm:prSet/>
      <dgm:spPr/>
      <dgm:t>
        <a:bodyPr/>
        <a:lstStyle/>
        <a:p>
          <a:endParaRPr lang="en-US"/>
        </a:p>
      </dgm:t>
    </dgm:pt>
    <dgm:pt modelId="{8CD2592E-88E4-F842-9229-C73A307B9AC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latin typeface="Franklin Gothic Medium" panose="020B0603020102020204" pitchFamily="34" charset="0"/>
            </a:rPr>
            <a:t>Next Steps</a:t>
          </a:r>
        </a:p>
      </dgm:t>
    </dgm:pt>
    <dgm:pt modelId="{08E0882D-6B7F-6C4E-BA58-DD299B4E20A0}" type="parTrans" cxnId="{71A0A230-C911-C24C-9FCC-56934DA0C501}">
      <dgm:prSet/>
      <dgm:spPr/>
      <dgm:t>
        <a:bodyPr/>
        <a:lstStyle/>
        <a:p>
          <a:endParaRPr lang="en-US"/>
        </a:p>
      </dgm:t>
    </dgm:pt>
    <dgm:pt modelId="{E8417E3C-3B56-144C-A77F-E0D9C4AB6576}" type="sibTrans" cxnId="{71A0A230-C911-C24C-9FCC-56934DA0C501}">
      <dgm:prSet/>
      <dgm:spPr/>
      <dgm:t>
        <a:bodyPr/>
        <a:lstStyle/>
        <a:p>
          <a:endParaRPr lang="en-US"/>
        </a:p>
      </dgm:t>
    </dgm:pt>
    <dgm:pt modelId="{50F438F8-DFCF-2142-B9AD-EB280EA439EC}">
      <dgm:prSet phldrT="[Text]" custT="1"/>
      <dgm:spPr/>
      <dgm:t>
        <a:bodyPr/>
        <a:lstStyle/>
        <a:p>
          <a:r>
            <a:rPr lang="en-US" sz="1700" dirty="0">
              <a:latin typeface="Franklin Gothic Book" panose="020B0503020102020204" pitchFamily="34" charset="0"/>
            </a:rPr>
            <a:t>Testing at-risk family members</a:t>
          </a:r>
        </a:p>
      </dgm:t>
    </dgm:pt>
    <dgm:pt modelId="{A295F6C8-B6C5-7548-8FE7-1E2A39F4817D}" type="parTrans" cxnId="{C2A1B1FA-3752-9445-9A3E-83D963CB039E}">
      <dgm:prSet/>
      <dgm:spPr/>
      <dgm:t>
        <a:bodyPr/>
        <a:lstStyle/>
        <a:p>
          <a:endParaRPr lang="en-US"/>
        </a:p>
      </dgm:t>
    </dgm:pt>
    <dgm:pt modelId="{DC094139-E8ED-D444-8B77-312FAAAF7B92}" type="sibTrans" cxnId="{C2A1B1FA-3752-9445-9A3E-83D963CB039E}">
      <dgm:prSet/>
      <dgm:spPr/>
      <dgm:t>
        <a:bodyPr/>
        <a:lstStyle/>
        <a:p>
          <a:endParaRPr lang="en-US"/>
        </a:p>
      </dgm:t>
    </dgm:pt>
    <dgm:pt modelId="{B358F892-580A-534B-B28D-C9500F669C99}">
      <dgm:prSet phldrT="[Text]" custT="1"/>
      <dgm:spPr/>
      <dgm:t>
        <a:bodyPr/>
        <a:lstStyle/>
        <a:p>
          <a:r>
            <a:rPr lang="en-US" sz="1700" dirty="0">
              <a:latin typeface="Franklin Gothic Book" panose="020B0503020102020204" pitchFamily="34" charset="0"/>
            </a:rPr>
            <a:t>Results can be given via phone or on MyChart</a:t>
          </a:r>
        </a:p>
      </dgm:t>
    </dgm:pt>
    <dgm:pt modelId="{FD2784A2-6F52-EA47-88EC-BD24950BD43A}" type="parTrans" cxnId="{2055A571-42A7-624E-8B57-11887CD90B03}">
      <dgm:prSet/>
      <dgm:spPr/>
      <dgm:t>
        <a:bodyPr/>
        <a:lstStyle/>
        <a:p>
          <a:endParaRPr lang="en-US"/>
        </a:p>
      </dgm:t>
    </dgm:pt>
    <dgm:pt modelId="{ECF0C826-9106-D440-9124-F708590843BD}" type="sibTrans" cxnId="{2055A571-42A7-624E-8B57-11887CD90B03}">
      <dgm:prSet/>
      <dgm:spPr/>
      <dgm:t>
        <a:bodyPr/>
        <a:lstStyle/>
        <a:p>
          <a:endParaRPr lang="en-US"/>
        </a:p>
      </dgm:t>
    </dgm:pt>
    <dgm:pt modelId="{18475D40-A815-5043-9D6C-51DF140EF74D}">
      <dgm:prSet phldrT="[Text]" custT="1"/>
      <dgm:spPr/>
      <dgm:t>
        <a:bodyPr/>
        <a:lstStyle/>
        <a:p>
          <a:r>
            <a:rPr lang="en-US" sz="1700" dirty="0">
              <a:latin typeface="Franklin Gothic Book" panose="020B0503020102020204" pitchFamily="34" charset="0"/>
            </a:rPr>
            <a:t>Return to the Genetics Clinic (from every few months to once a year) </a:t>
          </a:r>
        </a:p>
      </dgm:t>
    </dgm:pt>
    <dgm:pt modelId="{89CD643A-83C5-7C48-8627-A7428849F976}" type="parTrans" cxnId="{A89F9D2D-1484-644A-B6D8-F194CB7AF6C2}">
      <dgm:prSet/>
      <dgm:spPr/>
      <dgm:t>
        <a:bodyPr/>
        <a:lstStyle/>
        <a:p>
          <a:endParaRPr lang="en-US"/>
        </a:p>
      </dgm:t>
    </dgm:pt>
    <dgm:pt modelId="{0F89F416-4CAA-2640-95DE-CF8802B64AC8}" type="sibTrans" cxnId="{A89F9D2D-1484-644A-B6D8-F194CB7AF6C2}">
      <dgm:prSet/>
      <dgm:spPr/>
      <dgm:t>
        <a:bodyPr/>
        <a:lstStyle/>
        <a:p>
          <a:endParaRPr lang="en-US"/>
        </a:p>
      </dgm:t>
    </dgm:pt>
    <dgm:pt modelId="{74D1ADAC-F66F-A946-9816-A76941B0AFD3}">
      <dgm:prSet phldrT="[Text]" custT="1"/>
      <dgm:spPr/>
      <dgm:t>
        <a:bodyPr/>
        <a:lstStyle/>
        <a:p>
          <a:r>
            <a:rPr lang="en-US" sz="1700" dirty="0">
              <a:latin typeface="Franklin Gothic Book" panose="020B0503020102020204" pitchFamily="34" charset="0"/>
            </a:rPr>
            <a:t>Begin referrals and treatment recommendations</a:t>
          </a:r>
        </a:p>
      </dgm:t>
    </dgm:pt>
    <dgm:pt modelId="{01836E74-2CBA-184C-9FDF-09C301FF7F1F}" type="parTrans" cxnId="{4DA7763B-B848-6B46-A499-7A68F3C63800}">
      <dgm:prSet/>
      <dgm:spPr/>
      <dgm:t>
        <a:bodyPr/>
        <a:lstStyle/>
        <a:p>
          <a:endParaRPr lang="en-US"/>
        </a:p>
      </dgm:t>
    </dgm:pt>
    <dgm:pt modelId="{FBF757A5-77AC-F244-A4B6-329656144F8B}" type="sibTrans" cxnId="{4DA7763B-B848-6B46-A499-7A68F3C63800}">
      <dgm:prSet/>
      <dgm:spPr/>
      <dgm:t>
        <a:bodyPr/>
        <a:lstStyle/>
        <a:p>
          <a:endParaRPr lang="en-US"/>
        </a:p>
      </dgm:t>
    </dgm:pt>
    <dgm:pt modelId="{FFF521D4-3E3C-5F40-B0DD-64C8104B3C9E}">
      <dgm:prSet phldrT="[Text]" custT="1"/>
      <dgm:spPr/>
      <dgm:t>
        <a:bodyPr/>
        <a:lstStyle/>
        <a:p>
          <a:r>
            <a:rPr lang="en-US" sz="1700" dirty="0">
              <a:latin typeface="Franklin Gothic Book" panose="020B0503020102020204" pitchFamily="34" charset="0"/>
            </a:rPr>
            <a:t>May include additional genetic testing</a:t>
          </a:r>
        </a:p>
      </dgm:t>
    </dgm:pt>
    <dgm:pt modelId="{013AF12F-F825-9F40-8CCB-886EA5A177B9}" type="sibTrans" cxnId="{F4CA0D83-4324-2748-93AA-3FC671C665A2}">
      <dgm:prSet/>
      <dgm:spPr/>
      <dgm:t>
        <a:bodyPr/>
        <a:lstStyle/>
        <a:p>
          <a:endParaRPr lang="en-US"/>
        </a:p>
      </dgm:t>
    </dgm:pt>
    <dgm:pt modelId="{9A6EDE66-5386-A642-BDB7-46651B592FB9}" type="parTrans" cxnId="{F4CA0D83-4324-2748-93AA-3FC671C665A2}">
      <dgm:prSet/>
      <dgm:spPr/>
      <dgm:t>
        <a:bodyPr/>
        <a:lstStyle/>
        <a:p>
          <a:endParaRPr lang="en-US"/>
        </a:p>
      </dgm:t>
    </dgm:pt>
    <dgm:pt modelId="{9D048BC4-75E2-9147-B73E-76ECB3E4F6CC}">
      <dgm:prSet phldrT="[Text]" custT="1"/>
      <dgm:spPr/>
      <dgm:t>
        <a:bodyPr/>
        <a:lstStyle/>
        <a:p>
          <a:r>
            <a:rPr lang="en-US" sz="1700" dirty="0">
              <a:latin typeface="Franklin Gothic Book" panose="020B0503020102020204" pitchFamily="34" charset="0"/>
            </a:rPr>
            <a:t>Treatments and recommendations</a:t>
          </a:r>
        </a:p>
      </dgm:t>
    </dgm:pt>
    <dgm:pt modelId="{5CC2D099-3413-5945-B2CA-316DF3345A88}" type="sibTrans" cxnId="{6885CCA7-2D3F-2446-9E67-1E762A75B732}">
      <dgm:prSet/>
      <dgm:spPr/>
      <dgm:t>
        <a:bodyPr/>
        <a:lstStyle/>
        <a:p>
          <a:endParaRPr lang="en-US"/>
        </a:p>
      </dgm:t>
    </dgm:pt>
    <dgm:pt modelId="{BA2ECD91-D3CD-7044-A1A0-CE995D567BFF}" type="parTrans" cxnId="{6885CCA7-2D3F-2446-9E67-1E762A75B732}">
      <dgm:prSet/>
      <dgm:spPr/>
      <dgm:t>
        <a:bodyPr/>
        <a:lstStyle/>
        <a:p>
          <a:endParaRPr lang="en-US"/>
        </a:p>
      </dgm:t>
    </dgm:pt>
    <dgm:pt modelId="{95290374-9336-7043-A4AC-4068F14F6D8F}">
      <dgm:prSet phldrT="[Text]" custT="1"/>
      <dgm:spPr/>
      <dgm:t>
        <a:bodyPr/>
        <a:lstStyle/>
        <a:p>
          <a:r>
            <a:rPr lang="en-US" sz="1700" dirty="0">
              <a:latin typeface="Franklin Gothic Book" panose="020B0503020102020204" pitchFamily="34" charset="0"/>
            </a:rPr>
            <a:t>May include additional genetic testing</a:t>
          </a:r>
        </a:p>
      </dgm:t>
    </dgm:pt>
    <dgm:pt modelId="{75AB6D6F-831F-F94B-8FF3-C5545B62BF17}" type="parTrans" cxnId="{7F64616C-EF7A-6E4E-AD36-4B580EE27C6C}">
      <dgm:prSet/>
      <dgm:spPr/>
      <dgm:t>
        <a:bodyPr/>
        <a:lstStyle/>
        <a:p>
          <a:endParaRPr lang="en-US"/>
        </a:p>
      </dgm:t>
    </dgm:pt>
    <dgm:pt modelId="{DE77DB79-3883-CB40-B7E3-3EB1D8577571}" type="sibTrans" cxnId="{7F64616C-EF7A-6E4E-AD36-4B580EE27C6C}">
      <dgm:prSet/>
      <dgm:spPr/>
      <dgm:t>
        <a:bodyPr/>
        <a:lstStyle/>
        <a:p>
          <a:endParaRPr lang="en-US"/>
        </a:p>
      </dgm:t>
    </dgm:pt>
    <dgm:pt modelId="{8D5CFE0F-A0A9-904C-A745-5D0702DE201F}" type="pres">
      <dgm:prSet presAssocID="{E8157BB6-4011-AF42-BE97-1C0FCC47E259}" presName="linearFlow" presStyleCnt="0">
        <dgm:presLayoutVars>
          <dgm:dir/>
          <dgm:animLvl val="lvl"/>
          <dgm:resizeHandles val="exact"/>
        </dgm:presLayoutVars>
      </dgm:prSet>
      <dgm:spPr/>
    </dgm:pt>
    <dgm:pt modelId="{D2DC993F-EFC4-3348-B68F-66910FBB14A2}" type="pres">
      <dgm:prSet presAssocID="{A28ED798-2E1E-2D4F-8725-4536167B3DE5}" presName="composite" presStyleCnt="0"/>
      <dgm:spPr/>
    </dgm:pt>
    <dgm:pt modelId="{6A062929-7402-3443-8255-ED48D63742BF}" type="pres">
      <dgm:prSet presAssocID="{A28ED798-2E1E-2D4F-8725-4536167B3DE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AA01EC-C33C-D34A-AD42-8A62B2A773FA}" type="pres">
      <dgm:prSet presAssocID="{A28ED798-2E1E-2D4F-8725-4536167B3DE5}" presName="parSh" presStyleLbl="node1" presStyleIdx="0" presStyleCnt="3"/>
      <dgm:spPr/>
    </dgm:pt>
    <dgm:pt modelId="{791744AE-A54F-0642-9E14-7A5AF0075AFA}" type="pres">
      <dgm:prSet presAssocID="{A28ED798-2E1E-2D4F-8725-4536167B3DE5}" presName="desTx" presStyleLbl="fgAcc1" presStyleIdx="0" presStyleCnt="3">
        <dgm:presLayoutVars>
          <dgm:bulletEnabled val="1"/>
        </dgm:presLayoutVars>
      </dgm:prSet>
      <dgm:spPr/>
    </dgm:pt>
    <dgm:pt modelId="{2B3216F9-94F1-2D46-8C54-7E0AF6EBB2E2}" type="pres">
      <dgm:prSet presAssocID="{DAA839F8-D08E-7B49-971E-387526091927}" presName="sibTrans" presStyleLbl="sibTrans2D1" presStyleIdx="0" presStyleCnt="2"/>
      <dgm:spPr/>
    </dgm:pt>
    <dgm:pt modelId="{5A627AC3-798B-4741-A05D-874A9758C551}" type="pres">
      <dgm:prSet presAssocID="{DAA839F8-D08E-7B49-971E-387526091927}" presName="connTx" presStyleLbl="sibTrans2D1" presStyleIdx="0" presStyleCnt="2"/>
      <dgm:spPr/>
    </dgm:pt>
    <dgm:pt modelId="{AC7C06E9-938A-7F49-A68B-F5B24914FE9C}" type="pres">
      <dgm:prSet presAssocID="{BDA59900-EEE5-3B4C-AE22-C34BC766E3BC}" presName="composite" presStyleCnt="0"/>
      <dgm:spPr/>
    </dgm:pt>
    <dgm:pt modelId="{D4E022D9-39FF-0845-AA22-8AAAFA89769D}" type="pres">
      <dgm:prSet presAssocID="{BDA59900-EEE5-3B4C-AE22-C34BC766E3B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CAEE67E-4DA4-9447-A360-D805F24B4FBF}" type="pres">
      <dgm:prSet presAssocID="{BDA59900-EEE5-3B4C-AE22-C34BC766E3BC}" presName="parSh" presStyleLbl="node1" presStyleIdx="1" presStyleCnt="3"/>
      <dgm:spPr/>
    </dgm:pt>
    <dgm:pt modelId="{92D22C0E-5B76-1E4C-9B2A-3135A3AFE68D}" type="pres">
      <dgm:prSet presAssocID="{BDA59900-EEE5-3B4C-AE22-C34BC766E3BC}" presName="desTx" presStyleLbl="fgAcc1" presStyleIdx="1" presStyleCnt="3">
        <dgm:presLayoutVars>
          <dgm:bulletEnabled val="1"/>
        </dgm:presLayoutVars>
      </dgm:prSet>
      <dgm:spPr/>
    </dgm:pt>
    <dgm:pt modelId="{7607982D-485C-F345-8A01-91B83260440B}" type="pres">
      <dgm:prSet presAssocID="{9938E865-C21E-5F43-BA0D-E6CAB79BD8AE}" presName="sibTrans" presStyleLbl="sibTrans2D1" presStyleIdx="1" presStyleCnt="2"/>
      <dgm:spPr/>
    </dgm:pt>
    <dgm:pt modelId="{A88B188E-51F8-6245-AB16-C440150FC5DF}" type="pres">
      <dgm:prSet presAssocID="{9938E865-C21E-5F43-BA0D-E6CAB79BD8AE}" presName="connTx" presStyleLbl="sibTrans2D1" presStyleIdx="1" presStyleCnt="2"/>
      <dgm:spPr/>
    </dgm:pt>
    <dgm:pt modelId="{FEEDF2B1-92E8-E34E-B549-F9C855D3E2ED}" type="pres">
      <dgm:prSet presAssocID="{8CD2592E-88E4-F842-9229-C73A307B9ACF}" presName="composite" presStyleCnt="0"/>
      <dgm:spPr/>
    </dgm:pt>
    <dgm:pt modelId="{D9E7CD19-7A79-974B-8BF1-A78B84983AAC}" type="pres">
      <dgm:prSet presAssocID="{8CD2592E-88E4-F842-9229-C73A307B9AC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10E9032-4859-134B-B574-9BD7D77C65EC}" type="pres">
      <dgm:prSet presAssocID="{8CD2592E-88E4-F842-9229-C73A307B9ACF}" presName="parSh" presStyleLbl="node1" presStyleIdx="2" presStyleCnt="3"/>
      <dgm:spPr/>
    </dgm:pt>
    <dgm:pt modelId="{9798A90F-56FF-1F42-A533-F0A7AA570471}" type="pres">
      <dgm:prSet presAssocID="{8CD2592E-88E4-F842-9229-C73A307B9ACF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8878500-60D3-CE49-BE70-A8032B1FA852}" type="presOf" srcId="{DAA839F8-D08E-7B49-971E-387526091927}" destId="{2B3216F9-94F1-2D46-8C54-7E0AF6EBB2E2}" srcOrd="0" destOrd="0" presId="urn:microsoft.com/office/officeart/2005/8/layout/process3"/>
    <dgm:cxn modelId="{DB96B909-D02A-BE49-A069-CBA80979CD5F}" type="presOf" srcId="{9938E865-C21E-5F43-BA0D-E6CAB79BD8AE}" destId="{A88B188E-51F8-6245-AB16-C440150FC5DF}" srcOrd="1" destOrd="0" presId="urn:microsoft.com/office/officeart/2005/8/layout/process3"/>
    <dgm:cxn modelId="{8B52D60B-D71A-744C-9CE5-71CAFAD7798E}" type="presOf" srcId="{A28ED798-2E1E-2D4F-8725-4536167B3DE5}" destId="{6A062929-7402-3443-8255-ED48D63742BF}" srcOrd="0" destOrd="0" presId="urn:microsoft.com/office/officeart/2005/8/layout/process3"/>
    <dgm:cxn modelId="{A89F9D2D-1484-644A-B6D8-F194CB7AF6C2}" srcId="{8CD2592E-88E4-F842-9229-C73A307B9ACF}" destId="{18475D40-A815-5043-9D6C-51DF140EF74D}" srcOrd="1" destOrd="0" parTransId="{89CD643A-83C5-7C48-8627-A7428849F976}" sibTransId="{0F89F416-4CAA-2640-95DE-CF8802B64AC8}"/>
    <dgm:cxn modelId="{71A0A230-C911-C24C-9FCC-56934DA0C501}" srcId="{E8157BB6-4011-AF42-BE97-1C0FCC47E259}" destId="{8CD2592E-88E4-F842-9229-C73A307B9ACF}" srcOrd="2" destOrd="0" parTransId="{08E0882D-6B7F-6C4E-BA58-DD299B4E20A0}" sibTransId="{E8417E3C-3B56-144C-A77F-E0D9C4AB6576}"/>
    <dgm:cxn modelId="{7BE1E737-B96E-4E44-8158-4C652DE4BBA5}" srcId="{E8157BB6-4011-AF42-BE97-1C0FCC47E259}" destId="{A28ED798-2E1E-2D4F-8725-4536167B3DE5}" srcOrd="0" destOrd="0" parTransId="{F2CEE80A-7239-8042-A2D5-38255DA09AA9}" sibTransId="{DAA839F8-D08E-7B49-971E-387526091927}"/>
    <dgm:cxn modelId="{4DA7763B-B848-6B46-A499-7A68F3C63800}" srcId="{A28ED798-2E1E-2D4F-8725-4536167B3DE5}" destId="{74D1ADAC-F66F-A946-9816-A76941B0AFD3}" srcOrd="2" destOrd="0" parTransId="{01836E74-2CBA-184C-9FDF-09C301FF7F1F}" sibTransId="{FBF757A5-77AC-F244-A4B6-329656144F8B}"/>
    <dgm:cxn modelId="{6321CB57-72E3-274D-87A2-FA3E8FF72543}" type="presOf" srcId="{50F438F8-DFCF-2142-B9AD-EB280EA439EC}" destId="{9798A90F-56FF-1F42-A533-F0A7AA570471}" srcOrd="0" destOrd="0" presId="urn:microsoft.com/office/officeart/2005/8/layout/process3"/>
    <dgm:cxn modelId="{B804085A-C3F4-8445-AC30-767A4A59B825}" type="presOf" srcId="{BDA59900-EEE5-3B4C-AE22-C34BC766E3BC}" destId="{7CAEE67E-4DA4-9447-A360-D805F24B4FBF}" srcOrd="1" destOrd="0" presId="urn:microsoft.com/office/officeart/2005/8/layout/process3"/>
    <dgm:cxn modelId="{52464C5B-D014-9B4E-AF18-C8145EDF08E2}" type="presOf" srcId="{18475D40-A815-5043-9D6C-51DF140EF74D}" destId="{9798A90F-56FF-1F42-A533-F0A7AA570471}" srcOrd="0" destOrd="1" presId="urn:microsoft.com/office/officeart/2005/8/layout/process3"/>
    <dgm:cxn modelId="{C98A5160-8702-D449-99BD-4A37AB0D45E3}" type="presOf" srcId="{DAA839F8-D08E-7B49-971E-387526091927}" destId="{5A627AC3-798B-4741-A05D-874A9758C551}" srcOrd="1" destOrd="0" presId="urn:microsoft.com/office/officeart/2005/8/layout/process3"/>
    <dgm:cxn modelId="{7F64616C-EF7A-6E4E-AD36-4B580EE27C6C}" srcId="{8CD2592E-88E4-F842-9229-C73A307B9ACF}" destId="{95290374-9336-7043-A4AC-4068F14F6D8F}" srcOrd="2" destOrd="0" parTransId="{75AB6D6F-831F-F94B-8FF3-C5545B62BF17}" sibTransId="{DE77DB79-3883-CB40-B7E3-3EB1D8577571}"/>
    <dgm:cxn modelId="{2055A571-42A7-624E-8B57-11887CD90B03}" srcId="{A28ED798-2E1E-2D4F-8725-4536167B3DE5}" destId="{B358F892-580A-534B-B28D-C9500F669C99}" srcOrd="1" destOrd="0" parTransId="{FD2784A2-6F52-EA47-88EC-BD24950BD43A}" sibTransId="{ECF0C826-9106-D440-9124-F708590843BD}"/>
    <dgm:cxn modelId="{BA5AE774-FD0F-DE46-A280-FCDB89C56531}" type="presOf" srcId="{EE79AECA-A668-EC4A-A0A3-7C0B912A6B3C}" destId="{791744AE-A54F-0642-9E14-7A5AF0075AFA}" srcOrd="0" destOrd="0" presId="urn:microsoft.com/office/officeart/2005/8/layout/process3"/>
    <dgm:cxn modelId="{8BCC417A-FB30-E74B-89AF-C525F6E9651A}" srcId="{A28ED798-2E1E-2D4F-8725-4536167B3DE5}" destId="{EE79AECA-A668-EC4A-A0A3-7C0B912A6B3C}" srcOrd="0" destOrd="0" parTransId="{F0EC2AD5-65F7-1F41-8AA3-2A114FEB67EB}" sibTransId="{9C74A599-4AA5-0C43-9C7D-4DD92506E51A}"/>
    <dgm:cxn modelId="{E0A1A57C-AFEC-D243-94E1-EC00FD5DA09A}" type="presOf" srcId="{8CD2592E-88E4-F842-9229-C73A307B9ACF}" destId="{D9E7CD19-7A79-974B-8BF1-A78B84983AAC}" srcOrd="0" destOrd="0" presId="urn:microsoft.com/office/officeart/2005/8/layout/process3"/>
    <dgm:cxn modelId="{F4CA0D83-4324-2748-93AA-3FC671C665A2}" srcId="{BDA59900-EEE5-3B4C-AE22-C34BC766E3BC}" destId="{FFF521D4-3E3C-5F40-B0DD-64C8104B3C9E}" srcOrd="1" destOrd="0" parTransId="{9A6EDE66-5386-A642-BDB7-46651B592FB9}" sibTransId="{013AF12F-F825-9F40-8CCB-886EA5A177B9}"/>
    <dgm:cxn modelId="{F7DA9C90-BE48-8645-BE63-D0D5D72353C1}" type="presOf" srcId="{9D048BC4-75E2-9147-B73E-76ECB3E4F6CC}" destId="{92D22C0E-5B76-1E4C-9B2A-3135A3AFE68D}" srcOrd="0" destOrd="2" presId="urn:microsoft.com/office/officeart/2005/8/layout/process3"/>
    <dgm:cxn modelId="{B644109E-0C42-5448-8580-DA8037687831}" type="presOf" srcId="{05B5DD57-CA82-804E-A705-678700B91C61}" destId="{92D22C0E-5B76-1E4C-9B2A-3135A3AFE68D}" srcOrd="0" destOrd="0" presId="urn:microsoft.com/office/officeart/2005/8/layout/process3"/>
    <dgm:cxn modelId="{324D67A7-D906-EB44-B7CA-2C9EE2333B9A}" type="presOf" srcId="{95290374-9336-7043-A4AC-4068F14F6D8F}" destId="{9798A90F-56FF-1F42-A533-F0A7AA570471}" srcOrd="0" destOrd="2" presId="urn:microsoft.com/office/officeart/2005/8/layout/process3"/>
    <dgm:cxn modelId="{6885CCA7-2D3F-2446-9E67-1E762A75B732}" srcId="{BDA59900-EEE5-3B4C-AE22-C34BC766E3BC}" destId="{9D048BC4-75E2-9147-B73E-76ECB3E4F6CC}" srcOrd="2" destOrd="0" parTransId="{BA2ECD91-D3CD-7044-A1A0-CE995D567BFF}" sibTransId="{5CC2D099-3413-5945-B2CA-316DF3345A88}"/>
    <dgm:cxn modelId="{D5F496AC-0445-4445-860D-1511F03D3E26}" srcId="{E8157BB6-4011-AF42-BE97-1C0FCC47E259}" destId="{BDA59900-EEE5-3B4C-AE22-C34BC766E3BC}" srcOrd="1" destOrd="0" parTransId="{170DAD2E-AD65-4440-8372-5D7BE839AACE}" sibTransId="{9938E865-C21E-5F43-BA0D-E6CAB79BD8AE}"/>
    <dgm:cxn modelId="{87E7CDAF-4224-644E-8956-3234C32F6296}" type="presOf" srcId="{8CD2592E-88E4-F842-9229-C73A307B9ACF}" destId="{110E9032-4859-134B-B574-9BD7D77C65EC}" srcOrd="1" destOrd="0" presId="urn:microsoft.com/office/officeart/2005/8/layout/process3"/>
    <dgm:cxn modelId="{385C65B0-2D0A-EA4C-9019-06DE607F7089}" type="presOf" srcId="{BDA59900-EEE5-3B4C-AE22-C34BC766E3BC}" destId="{D4E022D9-39FF-0845-AA22-8AAAFA89769D}" srcOrd="0" destOrd="0" presId="urn:microsoft.com/office/officeart/2005/8/layout/process3"/>
    <dgm:cxn modelId="{70CC44C1-1760-4C41-ADE4-86AD81DD0772}" type="presOf" srcId="{B358F892-580A-534B-B28D-C9500F669C99}" destId="{791744AE-A54F-0642-9E14-7A5AF0075AFA}" srcOrd="0" destOrd="1" presId="urn:microsoft.com/office/officeart/2005/8/layout/process3"/>
    <dgm:cxn modelId="{855F4DC9-6E4F-F649-B69E-F36037C3931C}" type="presOf" srcId="{E8157BB6-4011-AF42-BE97-1C0FCC47E259}" destId="{8D5CFE0F-A0A9-904C-A745-5D0702DE201F}" srcOrd="0" destOrd="0" presId="urn:microsoft.com/office/officeart/2005/8/layout/process3"/>
    <dgm:cxn modelId="{43930ED1-2E2D-9948-B55C-B9963FE57426}" type="presOf" srcId="{A28ED798-2E1E-2D4F-8725-4536167B3DE5}" destId="{6DAA01EC-C33C-D34A-AD42-8A62B2A773FA}" srcOrd="1" destOrd="0" presId="urn:microsoft.com/office/officeart/2005/8/layout/process3"/>
    <dgm:cxn modelId="{18893CD6-4F15-574E-A84A-FD33ECA18BD2}" srcId="{BDA59900-EEE5-3B4C-AE22-C34BC766E3BC}" destId="{05B5DD57-CA82-804E-A705-678700B91C61}" srcOrd="0" destOrd="0" parTransId="{36F08486-E215-5745-9F12-6462773660AB}" sibTransId="{9C6DAB58-FE9F-0644-96CD-D1475FB2C4C8}"/>
    <dgm:cxn modelId="{346C24D8-0FC6-3445-89AE-A08D08303378}" type="presOf" srcId="{9938E865-C21E-5F43-BA0D-E6CAB79BD8AE}" destId="{7607982D-485C-F345-8A01-91B83260440B}" srcOrd="0" destOrd="0" presId="urn:microsoft.com/office/officeart/2005/8/layout/process3"/>
    <dgm:cxn modelId="{ACF98ED8-DECB-CD41-9E28-FB2C335060AC}" type="presOf" srcId="{FFF521D4-3E3C-5F40-B0DD-64C8104B3C9E}" destId="{92D22C0E-5B76-1E4C-9B2A-3135A3AFE68D}" srcOrd="0" destOrd="1" presId="urn:microsoft.com/office/officeart/2005/8/layout/process3"/>
    <dgm:cxn modelId="{8EBB44EF-C415-8D47-846D-4F48960B075E}" type="presOf" srcId="{74D1ADAC-F66F-A946-9816-A76941B0AFD3}" destId="{791744AE-A54F-0642-9E14-7A5AF0075AFA}" srcOrd="0" destOrd="2" presId="urn:microsoft.com/office/officeart/2005/8/layout/process3"/>
    <dgm:cxn modelId="{C2A1B1FA-3752-9445-9A3E-83D963CB039E}" srcId="{8CD2592E-88E4-F842-9229-C73A307B9ACF}" destId="{50F438F8-DFCF-2142-B9AD-EB280EA439EC}" srcOrd="0" destOrd="0" parTransId="{A295F6C8-B6C5-7548-8FE7-1E2A39F4817D}" sibTransId="{DC094139-E8ED-D444-8B77-312FAAAF7B92}"/>
    <dgm:cxn modelId="{952A4A1D-C6D4-824E-8BAE-023E6B51B519}" type="presParOf" srcId="{8D5CFE0F-A0A9-904C-A745-5D0702DE201F}" destId="{D2DC993F-EFC4-3348-B68F-66910FBB14A2}" srcOrd="0" destOrd="0" presId="urn:microsoft.com/office/officeart/2005/8/layout/process3"/>
    <dgm:cxn modelId="{B0D9075D-81BE-2741-ADCA-0E40EF038B8E}" type="presParOf" srcId="{D2DC993F-EFC4-3348-B68F-66910FBB14A2}" destId="{6A062929-7402-3443-8255-ED48D63742BF}" srcOrd="0" destOrd="0" presId="urn:microsoft.com/office/officeart/2005/8/layout/process3"/>
    <dgm:cxn modelId="{566EE4E1-AA5C-CD44-8D18-F85572DA8974}" type="presParOf" srcId="{D2DC993F-EFC4-3348-B68F-66910FBB14A2}" destId="{6DAA01EC-C33C-D34A-AD42-8A62B2A773FA}" srcOrd="1" destOrd="0" presId="urn:microsoft.com/office/officeart/2005/8/layout/process3"/>
    <dgm:cxn modelId="{F5BBCEA8-88B0-7B4F-83CC-A60FF1A4B4DE}" type="presParOf" srcId="{D2DC993F-EFC4-3348-B68F-66910FBB14A2}" destId="{791744AE-A54F-0642-9E14-7A5AF0075AFA}" srcOrd="2" destOrd="0" presId="urn:microsoft.com/office/officeart/2005/8/layout/process3"/>
    <dgm:cxn modelId="{1373DC3A-5D6D-D049-AA0F-8DD824B2B12E}" type="presParOf" srcId="{8D5CFE0F-A0A9-904C-A745-5D0702DE201F}" destId="{2B3216F9-94F1-2D46-8C54-7E0AF6EBB2E2}" srcOrd="1" destOrd="0" presId="urn:microsoft.com/office/officeart/2005/8/layout/process3"/>
    <dgm:cxn modelId="{C8A356AD-4A12-C24D-9668-6579AD38712E}" type="presParOf" srcId="{2B3216F9-94F1-2D46-8C54-7E0AF6EBB2E2}" destId="{5A627AC3-798B-4741-A05D-874A9758C551}" srcOrd="0" destOrd="0" presId="urn:microsoft.com/office/officeart/2005/8/layout/process3"/>
    <dgm:cxn modelId="{EB15DABA-C8BD-0648-8684-C943F6C07B7A}" type="presParOf" srcId="{8D5CFE0F-A0A9-904C-A745-5D0702DE201F}" destId="{AC7C06E9-938A-7F49-A68B-F5B24914FE9C}" srcOrd="2" destOrd="0" presId="urn:microsoft.com/office/officeart/2005/8/layout/process3"/>
    <dgm:cxn modelId="{C23BB5DD-072E-944F-AF06-E9D90E83539F}" type="presParOf" srcId="{AC7C06E9-938A-7F49-A68B-F5B24914FE9C}" destId="{D4E022D9-39FF-0845-AA22-8AAAFA89769D}" srcOrd="0" destOrd="0" presId="urn:microsoft.com/office/officeart/2005/8/layout/process3"/>
    <dgm:cxn modelId="{8BAB06BF-C2B8-354F-96AA-A024E3330837}" type="presParOf" srcId="{AC7C06E9-938A-7F49-A68B-F5B24914FE9C}" destId="{7CAEE67E-4DA4-9447-A360-D805F24B4FBF}" srcOrd="1" destOrd="0" presId="urn:microsoft.com/office/officeart/2005/8/layout/process3"/>
    <dgm:cxn modelId="{F7EBE0F6-7F53-4844-9278-AEA92AD90CA6}" type="presParOf" srcId="{AC7C06E9-938A-7F49-A68B-F5B24914FE9C}" destId="{92D22C0E-5B76-1E4C-9B2A-3135A3AFE68D}" srcOrd="2" destOrd="0" presId="urn:microsoft.com/office/officeart/2005/8/layout/process3"/>
    <dgm:cxn modelId="{614A2346-38A4-B047-BEDB-77D3A99FFBE4}" type="presParOf" srcId="{8D5CFE0F-A0A9-904C-A745-5D0702DE201F}" destId="{7607982D-485C-F345-8A01-91B83260440B}" srcOrd="3" destOrd="0" presId="urn:microsoft.com/office/officeart/2005/8/layout/process3"/>
    <dgm:cxn modelId="{4F677348-2DE4-014B-82B7-0099E7BD8E55}" type="presParOf" srcId="{7607982D-485C-F345-8A01-91B83260440B}" destId="{A88B188E-51F8-6245-AB16-C440150FC5DF}" srcOrd="0" destOrd="0" presId="urn:microsoft.com/office/officeart/2005/8/layout/process3"/>
    <dgm:cxn modelId="{03FB18AC-D945-4F43-8D00-9F454EC6C231}" type="presParOf" srcId="{8D5CFE0F-A0A9-904C-A745-5D0702DE201F}" destId="{FEEDF2B1-92E8-E34E-B549-F9C855D3E2ED}" srcOrd="4" destOrd="0" presId="urn:microsoft.com/office/officeart/2005/8/layout/process3"/>
    <dgm:cxn modelId="{9798489A-7AA6-7A4A-952C-AA851D2B40DC}" type="presParOf" srcId="{FEEDF2B1-92E8-E34E-B549-F9C855D3E2ED}" destId="{D9E7CD19-7A79-974B-8BF1-A78B84983AAC}" srcOrd="0" destOrd="0" presId="urn:microsoft.com/office/officeart/2005/8/layout/process3"/>
    <dgm:cxn modelId="{D9B89DC6-767C-1549-A9C8-0567041371AF}" type="presParOf" srcId="{FEEDF2B1-92E8-E34E-B549-F9C855D3E2ED}" destId="{110E9032-4859-134B-B574-9BD7D77C65EC}" srcOrd="1" destOrd="0" presId="urn:microsoft.com/office/officeart/2005/8/layout/process3"/>
    <dgm:cxn modelId="{718DC208-D04B-E941-A182-F9B53BF096D4}" type="presParOf" srcId="{FEEDF2B1-92E8-E34E-B549-F9C855D3E2ED}" destId="{9798A90F-56FF-1F42-A533-F0A7AA57047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A01EC-C33C-D34A-AD42-8A62B2A773FA}">
      <dsp:nvSpPr>
        <dsp:cNvPr id="0" name=""/>
        <dsp:cNvSpPr/>
      </dsp:nvSpPr>
      <dsp:spPr>
        <a:xfrm>
          <a:off x="8454" y="84415"/>
          <a:ext cx="2360880" cy="13357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Medium" panose="020B0603020102020204" pitchFamily="34" charset="0"/>
            </a:rPr>
            <a:t>Testing Plan</a:t>
          </a:r>
        </a:p>
      </dsp:txBody>
      <dsp:txXfrm>
        <a:off x="8454" y="84415"/>
        <a:ext cx="2360880" cy="890500"/>
      </dsp:txXfrm>
    </dsp:sp>
    <dsp:sp modelId="{791744AE-A54F-0642-9E14-7A5AF0075AFA}">
      <dsp:nvSpPr>
        <dsp:cNvPr id="0" name=""/>
        <dsp:cNvSpPr/>
      </dsp:nvSpPr>
      <dsp:spPr>
        <a:xfrm>
          <a:off x="492008" y="932960"/>
          <a:ext cx="2360880" cy="2077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Franklin Gothic Book" panose="020B0503020102020204" pitchFamily="34" charset="0"/>
            </a:rPr>
            <a:t>Genetics team and family decide on testing plan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Franklin Gothic Book" panose="020B0503020102020204" pitchFamily="34" charset="0"/>
            </a:rPr>
            <a:t>Parents provide consent for testing</a:t>
          </a:r>
        </a:p>
      </dsp:txBody>
      <dsp:txXfrm>
        <a:off x="552849" y="993801"/>
        <a:ext cx="2239198" cy="1955587"/>
      </dsp:txXfrm>
    </dsp:sp>
    <dsp:sp modelId="{2B3216F9-94F1-2D46-8C54-7E0AF6EBB2E2}">
      <dsp:nvSpPr>
        <dsp:cNvPr id="0" name=""/>
        <dsp:cNvSpPr/>
      </dsp:nvSpPr>
      <dsp:spPr>
        <a:xfrm rot="21539945">
          <a:off x="2875471" y="146084"/>
          <a:ext cx="1073015" cy="587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875484" y="265182"/>
        <a:ext cx="896678" cy="352674"/>
      </dsp:txXfrm>
    </dsp:sp>
    <dsp:sp modelId="{7CAEE67E-4DA4-9447-A360-D805F24B4FBF}">
      <dsp:nvSpPr>
        <dsp:cNvPr id="0" name=""/>
        <dsp:cNvSpPr/>
      </dsp:nvSpPr>
      <dsp:spPr>
        <a:xfrm>
          <a:off x="4393887" y="73517"/>
          <a:ext cx="2758405" cy="13357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Medium" panose="020B0603020102020204" pitchFamily="34" charset="0"/>
            </a:rPr>
            <a:t>Payment for Testing</a:t>
          </a:r>
        </a:p>
      </dsp:txBody>
      <dsp:txXfrm>
        <a:off x="4393887" y="73517"/>
        <a:ext cx="2758405" cy="890500"/>
      </dsp:txXfrm>
    </dsp:sp>
    <dsp:sp modelId="{92D22C0E-5B76-1E4C-9B2A-3135A3AFE68D}">
      <dsp:nvSpPr>
        <dsp:cNvPr id="0" name=""/>
        <dsp:cNvSpPr/>
      </dsp:nvSpPr>
      <dsp:spPr>
        <a:xfrm>
          <a:off x="3800938" y="1005576"/>
          <a:ext cx="4083685" cy="1980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Franklin Gothic Book" panose="020B0503020102020204" pitchFamily="34" charset="0"/>
            </a:rPr>
            <a:t>Options: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Franklin Gothic Book" panose="020B0503020102020204" pitchFamily="34" charset="0"/>
            </a:rPr>
            <a:t>Insurance pre-authorization [1-2 months]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Franklin Gothic Book" panose="020B0503020102020204" pitchFamily="34" charset="0"/>
            </a:rPr>
            <a:t>Insurance benefits investigation [1-2 weeks]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Franklin Gothic Book" panose="020B0503020102020204" pitchFamily="34" charset="0"/>
            </a:rPr>
            <a:t>Self-pay (without insurance)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Franklin Gothic Book" panose="020B0503020102020204" pitchFamily="34" charset="0"/>
            </a:rPr>
            <a:t>Some labs offer specific tests at no charge</a:t>
          </a:r>
        </a:p>
      </dsp:txBody>
      <dsp:txXfrm>
        <a:off x="3858943" y="1063581"/>
        <a:ext cx="3967675" cy="1864438"/>
      </dsp:txXfrm>
    </dsp:sp>
    <dsp:sp modelId="{7607982D-485C-F345-8A01-91B83260440B}">
      <dsp:nvSpPr>
        <dsp:cNvPr id="0" name=""/>
        <dsp:cNvSpPr/>
      </dsp:nvSpPr>
      <dsp:spPr>
        <a:xfrm rot="22519">
          <a:off x="7809416" y="237514"/>
          <a:ext cx="890626" cy="587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7809418" y="354494"/>
        <a:ext cx="714289" cy="352674"/>
      </dsp:txXfrm>
    </dsp:sp>
    <dsp:sp modelId="{110E9032-4859-134B-B574-9BD7D77C65EC}">
      <dsp:nvSpPr>
        <dsp:cNvPr id="0" name=""/>
        <dsp:cNvSpPr/>
      </dsp:nvSpPr>
      <dsp:spPr>
        <a:xfrm>
          <a:off x="8832674" y="42459"/>
          <a:ext cx="2360880" cy="13357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Medium" panose="020B0603020102020204" pitchFamily="34" charset="0"/>
            </a:rPr>
            <a:t>Sample Collection</a:t>
          </a:r>
        </a:p>
      </dsp:txBody>
      <dsp:txXfrm>
        <a:off x="8832674" y="42459"/>
        <a:ext cx="2360880" cy="890500"/>
      </dsp:txXfrm>
    </dsp:sp>
    <dsp:sp modelId="{9798A90F-56FF-1F42-A533-F0A7AA570471}">
      <dsp:nvSpPr>
        <dsp:cNvPr id="0" name=""/>
        <dsp:cNvSpPr/>
      </dsp:nvSpPr>
      <dsp:spPr>
        <a:xfrm>
          <a:off x="9316228" y="932960"/>
          <a:ext cx="2360880" cy="2077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Franklin Gothic Book" panose="020B0503020102020204" pitchFamily="34" charset="0"/>
            </a:rPr>
            <a:t>Blood draw in clinic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Franklin Gothic Book" panose="020B0503020102020204" pitchFamily="34" charset="0"/>
            </a:rPr>
            <a:t>Saliva or cheek (buccal) swab, can be mailed to family's home </a:t>
          </a:r>
        </a:p>
      </dsp:txBody>
      <dsp:txXfrm>
        <a:off x="9377069" y="993801"/>
        <a:ext cx="2239198" cy="1955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A01EC-C33C-D34A-AD42-8A62B2A773FA}">
      <dsp:nvSpPr>
        <dsp:cNvPr id="0" name=""/>
        <dsp:cNvSpPr/>
      </dsp:nvSpPr>
      <dsp:spPr>
        <a:xfrm>
          <a:off x="5603" y="28537"/>
          <a:ext cx="2547744" cy="11664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Medium" panose="020B0603020102020204" pitchFamily="34" charset="0"/>
            </a:rPr>
            <a:t>Results</a:t>
          </a:r>
        </a:p>
      </dsp:txBody>
      <dsp:txXfrm>
        <a:off x="5603" y="28537"/>
        <a:ext cx="2547744" cy="777600"/>
      </dsp:txXfrm>
    </dsp:sp>
    <dsp:sp modelId="{791744AE-A54F-0642-9E14-7A5AF0075AFA}">
      <dsp:nvSpPr>
        <dsp:cNvPr id="0" name=""/>
        <dsp:cNvSpPr/>
      </dsp:nvSpPr>
      <dsp:spPr>
        <a:xfrm>
          <a:off x="527430" y="806137"/>
          <a:ext cx="2547744" cy="2445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Franklin Gothic Book" panose="020B0503020102020204" pitchFamily="34" charset="0"/>
            </a:rPr>
            <a:t>Could take a few weeks to months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Franklin Gothic Book" panose="020B0503020102020204" pitchFamily="34" charset="0"/>
            </a:rPr>
            <a:t>Results can be given via phone or on MyChart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Franklin Gothic Book" panose="020B0503020102020204" pitchFamily="34" charset="0"/>
            </a:rPr>
            <a:t>Begin referrals and treatment recommendations</a:t>
          </a:r>
        </a:p>
      </dsp:txBody>
      <dsp:txXfrm>
        <a:off x="599047" y="877754"/>
        <a:ext cx="2404510" cy="2301953"/>
      </dsp:txXfrm>
    </dsp:sp>
    <dsp:sp modelId="{2B3216F9-94F1-2D46-8C54-7E0AF6EBB2E2}">
      <dsp:nvSpPr>
        <dsp:cNvPr id="0" name=""/>
        <dsp:cNvSpPr/>
      </dsp:nvSpPr>
      <dsp:spPr>
        <a:xfrm>
          <a:off x="2939576" y="100180"/>
          <a:ext cx="818805" cy="634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939576" y="227043"/>
        <a:ext cx="628511" cy="380588"/>
      </dsp:txXfrm>
    </dsp:sp>
    <dsp:sp modelId="{7CAEE67E-4DA4-9447-A360-D805F24B4FBF}">
      <dsp:nvSpPr>
        <dsp:cNvPr id="0" name=""/>
        <dsp:cNvSpPr/>
      </dsp:nvSpPr>
      <dsp:spPr>
        <a:xfrm>
          <a:off x="4098263" y="28537"/>
          <a:ext cx="2547744" cy="11664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Medium" panose="020B0603020102020204" pitchFamily="34" charset="0"/>
            </a:rPr>
            <a:t>Follow-Up</a:t>
          </a:r>
        </a:p>
      </dsp:txBody>
      <dsp:txXfrm>
        <a:off x="4098263" y="28537"/>
        <a:ext cx="2547744" cy="777600"/>
      </dsp:txXfrm>
    </dsp:sp>
    <dsp:sp modelId="{92D22C0E-5B76-1E4C-9B2A-3135A3AFE68D}">
      <dsp:nvSpPr>
        <dsp:cNvPr id="0" name=""/>
        <dsp:cNvSpPr/>
      </dsp:nvSpPr>
      <dsp:spPr>
        <a:xfrm>
          <a:off x="4620090" y="806137"/>
          <a:ext cx="2547744" cy="2445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Franklin Gothic Book" panose="020B0503020102020204" pitchFamily="34" charset="0"/>
            </a:rPr>
            <a:t>Detailed discussion of results at appointment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Franklin Gothic Book" panose="020B0503020102020204" pitchFamily="34" charset="0"/>
            </a:rPr>
            <a:t>May include additional genetic testing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Franklin Gothic Book" panose="020B0503020102020204" pitchFamily="34" charset="0"/>
            </a:rPr>
            <a:t>Treatments and recommendations</a:t>
          </a:r>
        </a:p>
      </dsp:txBody>
      <dsp:txXfrm>
        <a:off x="4691707" y="877754"/>
        <a:ext cx="2404510" cy="2301953"/>
      </dsp:txXfrm>
    </dsp:sp>
    <dsp:sp modelId="{7607982D-485C-F345-8A01-91B83260440B}">
      <dsp:nvSpPr>
        <dsp:cNvPr id="0" name=""/>
        <dsp:cNvSpPr/>
      </dsp:nvSpPr>
      <dsp:spPr>
        <a:xfrm>
          <a:off x="7032236" y="100180"/>
          <a:ext cx="818805" cy="634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032236" y="227043"/>
        <a:ext cx="628511" cy="380588"/>
      </dsp:txXfrm>
    </dsp:sp>
    <dsp:sp modelId="{110E9032-4859-134B-B574-9BD7D77C65EC}">
      <dsp:nvSpPr>
        <dsp:cNvPr id="0" name=""/>
        <dsp:cNvSpPr/>
      </dsp:nvSpPr>
      <dsp:spPr>
        <a:xfrm>
          <a:off x="8190923" y="28537"/>
          <a:ext cx="2547744" cy="11664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ranklin Gothic Medium" panose="020B0603020102020204" pitchFamily="34" charset="0"/>
            </a:rPr>
            <a:t>Next Steps</a:t>
          </a:r>
        </a:p>
      </dsp:txBody>
      <dsp:txXfrm>
        <a:off x="8190923" y="28537"/>
        <a:ext cx="2547744" cy="777600"/>
      </dsp:txXfrm>
    </dsp:sp>
    <dsp:sp modelId="{9798A90F-56FF-1F42-A533-F0A7AA570471}">
      <dsp:nvSpPr>
        <dsp:cNvPr id="0" name=""/>
        <dsp:cNvSpPr/>
      </dsp:nvSpPr>
      <dsp:spPr>
        <a:xfrm>
          <a:off x="8712750" y="806137"/>
          <a:ext cx="2547744" cy="2445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Franklin Gothic Book" panose="020B0503020102020204" pitchFamily="34" charset="0"/>
            </a:rPr>
            <a:t>Testing at-risk family members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Franklin Gothic Book" panose="020B0503020102020204" pitchFamily="34" charset="0"/>
            </a:rPr>
            <a:t>Return to the Genetics Clinic (from every few months to once a year)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Franklin Gothic Book" panose="020B0503020102020204" pitchFamily="34" charset="0"/>
            </a:rPr>
            <a:t>May include additional genetic testing</a:t>
          </a:r>
        </a:p>
      </dsp:txBody>
      <dsp:txXfrm>
        <a:off x="8784367" y="877754"/>
        <a:ext cx="2404510" cy="2301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3B8A9-8A72-E343-B475-897AFD570F9E}" type="datetimeFigureOut">
              <a:rPr lang="en-US" smtClean="0"/>
              <a:t>5/8/22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9062E-1C0F-6E43-B45F-4192FCE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9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9062E-1C0F-6E43-B45F-4192FCEA06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2915-A75D-C8FB-CD8F-EA945D869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208AD-13E9-08DB-BAF8-777ED8B3C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773A7-2BEE-69AD-2CB0-EBEFF891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ABDFF-91B2-24C8-501F-B5427A22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22EF-D621-17BE-F164-3F776497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2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892DA-6859-CD13-3D2B-0B29B8E8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C097B-FC13-2FB2-D6A2-03EB4B3C6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F55AC-7563-8896-07D3-DC2EEFDC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88B2E-06A7-8448-10ED-0D04673F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5618D-76BE-C0A0-B6AA-A5CB6B53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4C73A-79B0-11EA-72CC-01A1268D0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96817-4186-D6A2-47BF-134AF8920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43180-F76B-4FB7-A3DE-B36BE1E4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F536-C01D-AAA8-1962-6E9438C4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323D8-2855-FB03-4EBC-0FAB4128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8C06-C9CE-B5BD-A334-F0D70D31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B9E53-2F22-5D8E-9F0B-115CF8FC8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9DD69-7559-8BFE-8D5B-6447A5D7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282A-EC56-EC94-23B8-C8369E4A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1444E-E111-6812-4711-39D769F8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4158-307A-1978-A897-5781E095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60A6E-7B57-B37E-AE22-F4310C366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C3418-D122-1D05-ED18-901A699B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8CF71-1DF7-D0CE-E511-4E084FC8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0296-197B-B1A5-A8F6-E4C21C4E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2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6501-BF4C-2455-7B4C-8699FE5D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3F8D-3D45-A40A-3789-B40A595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C681D-91B7-9C14-2404-821257CD3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03AB7-950D-A971-3DBC-F15B3231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C63FF-4106-6138-C09C-7FE09F0A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288A9-6038-4334-32C6-3820A426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9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8B6C-7AB4-4C16-2F48-1B0F9528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CF2B0-77F1-F59E-2DCE-7F73C78EE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A52EA-60F8-007D-121A-1EAE13525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1ACC0-34E3-46D1-88AE-D406016E5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1462E-8463-874C-7A39-3BD6C931B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7CB893-74E0-809B-A873-25445DB7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0618F-B51A-FCB4-23F9-A0E04DF3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EB4FA-4F63-A667-CE34-D564215D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1378-F8CE-41EF-D296-658DEA99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BF3A3-3970-4E45-DCFD-7BC1F2F1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38A6C-52AB-126F-31EA-D9DCCD72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528BB-A339-00A3-6A81-AA7749E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CF3E1-6BB5-99A5-451C-417282F5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94910-23B5-3C8D-5F91-C37D9BB0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E364C-4802-17DC-BCEB-31BB0C10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7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6935-443D-D3B5-FE3F-7AFF4087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A9050-03C3-AD55-7CBF-FC2368B3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B99F3-49D3-69A6-D74E-5137DE78C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B4554-C840-C28C-760B-CF98DDA3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F9BC7-E88C-B38A-3975-5EDE34CA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4BE00-3B59-6D72-418E-75F08012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E31E-7656-97DF-1123-C009ECDC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C99B8-A7EF-51E1-7932-A179C7CDE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2A311-B7D1-247E-C9B5-637F489E9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4485A-E7A1-A11D-183B-A72D98AC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DD954-8564-C7EA-DD2A-88669120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A60E6-60A8-74B1-D850-35653679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2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1A18D6-596E-85EF-9376-60B78AD5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027D8-F7A1-3AD3-118C-46732831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4A4F8-8AC7-2FA1-C2AB-E6B7C4D61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ADCC-23FB-8F4F-9873-0841C63409D0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F52EF-8847-0D47-3253-5DCD06776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6A51-3D11-D5EE-C11E-8CCDDAE3E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5164-ABC0-FD45-9349-688D1CB0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9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2.png"/></Relationships>

</file>

<file path=ppt/slides/_rels/slide13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5.png"/></Relationships>

</file>

<file path=ppt/slides/_rels/slide1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31.png"/></Relationships>

</file>

<file path=ppt/slides/_rels/slide21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about:blank" TargetMode="External"/></Relationships>

</file>

<file path=ppt/slides/_rels/slide2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4.svg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" Type="http://schemas.openxmlformats.org/officeDocument/2006/relationships/diagramData" Target="../diagrams/data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CFF41-01E1-A7BB-4F66-B85D6ADC9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48" y="857251"/>
            <a:ext cx="6219582" cy="2860455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Genetics Clinic Evaluation and Support Resources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DNA">
            <a:extLst>
              <a:ext uri="{FF2B5EF4-FFF2-40B4-BE49-F238E27FC236}">
                <a16:creationId xmlns:a16="http://schemas.microsoft.com/office/drawing/2014/main" id="{482DA8E3-0948-81BF-1F29-1BB82287A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2085" y="543887"/>
            <a:ext cx="3173819" cy="3173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50205D-C1F7-6278-B8A2-D50D60A600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02" y="5301219"/>
            <a:ext cx="1170501" cy="1170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197C80-8FC6-9B00-CA74-D69D7FC6B0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43" y="5288052"/>
            <a:ext cx="1597914" cy="104663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D29250-ADFA-E5B9-734C-DD3D0BC7ABD9}"/>
              </a:ext>
            </a:extLst>
          </p:cNvPr>
          <p:cNvSpPr txBox="1"/>
          <p:nvPr/>
        </p:nvSpPr>
        <p:spPr>
          <a:xfrm>
            <a:off x="1044431" y="5745076"/>
            <a:ext cx="615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Farah Ladha, MS, CGC</a:t>
            </a:r>
          </a:p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Certified Genetic Counselor </a:t>
            </a:r>
          </a:p>
        </p:txBody>
      </p:sp>
    </p:spTree>
    <p:extLst>
      <p:ext uri="{BB962C8B-B14F-4D97-AF65-F5344CB8AC3E}">
        <p14:creationId xmlns:p14="http://schemas.microsoft.com/office/powerpoint/2010/main" val="333472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09CA9-8E14-100A-8C55-AABF1BDE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Find a Genetic Counselor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87552-1BC0-009B-4B9B-345AFA9D285E}"/>
              </a:ext>
            </a:extLst>
          </p:cNvPr>
          <p:cNvSpPr txBox="1"/>
          <p:nvPr/>
        </p:nvSpPr>
        <p:spPr>
          <a:xfrm>
            <a:off x="1371599" y="1655581"/>
            <a:ext cx="688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National Society of Genetic Counselors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D5E96D-577D-9543-3D72-087D2E8DA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1" y="2024913"/>
            <a:ext cx="8535383" cy="4833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95CCB-F646-B995-5FD5-5D20D481D55E}"/>
              </a:ext>
            </a:extLst>
          </p:cNvPr>
          <p:cNvSpPr txBox="1"/>
          <p:nvPr/>
        </p:nvSpPr>
        <p:spPr>
          <a:xfrm>
            <a:off x="7102718" y="6378796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  <a:hlinkClick r:id="rId3"/>
              </a:rPr>
              <a:t>https://findageneticcounselor.nsgc.org/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8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13708-C65A-67C3-982D-8AA252E1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Genetics Support and Resources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09CA9-8E14-100A-8C55-AABF1BDE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Franklin Gothic Medium" panose="020B0603020102020204" pitchFamily="34" charset="0"/>
              </a:rPr>
              <a:t>Genetics Home Reference</a:t>
            </a:r>
            <a:endParaRPr lang="en-US" sz="4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D7FAB5-3071-AA62-FEE7-35A90DD0F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9" y="1885279"/>
            <a:ext cx="4937760" cy="4023359"/>
          </a:xfrm>
        </p:spPr>
        <p:txBody>
          <a:bodyPr/>
          <a:lstStyle/>
          <a:p>
            <a:r>
              <a:rPr lang="en-US" sz="2800" dirty="0">
                <a:latin typeface="Franklin Gothic Book" panose="020B0503020102020204" pitchFamily="34" charset="0"/>
              </a:rPr>
              <a:t>Now merged with MedlinePlus</a:t>
            </a:r>
          </a:p>
          <a:p>
            <a:r>
              <a:rPr lang="en-US" sz="2800" dirty="0">
                <a:latin typeface="Franklin Gothic Book" panose="020B0503020102020204" pitchFamily="34" charset="0"/>
              </a:rPr>
              <a:t>Includes information about specific genetic conditions, genes, and FAQs for understanding genetics-related topics</a:t>
            </a:r>
          </a:p>
          <a:p>
            <a:endParaRPr lang="en-US" dirty="0"/>
          </a:p>
        </p:txBody>
      </p:sp>
      <p:pic>
        <p:nvPicPr>
          <p:cNvPr id="18" name="Picture 4" descr="MedlinePlus Trusted Health Information for You">
            <a:extLst>
              <a:ext uri="{FF2B5EF4-FFF2-40B4-BE49-F238E27FC236}">
                <a16:creationId xmlns:a16="http://schemas.microsoft.com/office/drawing/2014/main" id="{1C8F8D3E-A6B8-04A1-C3AE-7A73D538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49" y="4676248"/>
            <a:ext cx="30956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From Genetics Home Reference">
            <a:extLst>
              <a:ext uri="{FF2B5EF4-FFF2-40B4-BE49-F238E27FC236}">
                <a16:creationId xmlns:a16="http://schemas.microsoft.com/office/drawing/2014/main" id="{53039ECF-CE02-ACA2-FF4D-E20A5D695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9" y="4716443"/>
            <a:ext cx="2381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0C9843-6228-53A6-4316-8B729A582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192" y="1685760"/>
            <a:ext cx="4478799" cy="50013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6BCF75C-179B-991B-7689-3FB8D564B537}"/>
              </a:ext>
            </a:extLst>
          </p:cNvPr>
          <p:cNvSpPr txBox="1"/>
          <p:nvPr/>
        </p:nvSpPr>
        <p:spPr>
          <a:xfrm>
            <a:off x="677009" y="6227459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  <a:hlinkClick r:id="rId5"/>
              </a:rPr>
              <a:t>https://medlineplus.gov/genetics/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6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80151-8366-6514-625A-1C3FC101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National Organization for Rare Disorders (NORD)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EAE2B6-EA52-34D2-9563-05D30E77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8" y="1885279"/>
            <a:ext cx="11732645" cy="402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Patient advocacy organization dedicated to individuals with rare diseases and the organizations that serve them</a:t>
            </a:r>
          </a:p>
          <a:p>
            <a:pPr marL="0" indent="0">
              <a:buNone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Patient and caregiver resources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Rare Disease Database – brief introductions for patients and caregivers to specific rare diseases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Rare Disease Video Library – educational videos on specific rare diseases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Patient financial assistance program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Annual Living Rare, Living Stronger Patient &amp; Family Forum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BC8E06-F74C-D331-3BB9-1752EE9EA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289" y="5341097"/>
            <a:ext cx="3466058" cy="1327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7B82D-B685-BDC3-E8F2-FC31C70A1A5E}"/>
              </a:ext>
            </a:extLst>
          </p:cNvPr>
          <p:cNvSpPr txBox="1"/>
          <p:nvPr/>
        </p:nvSpPr>
        <p:spPr>
          <a:xfrm>
            <a:off x="764931" y="6194130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  <a:hlinkClick r:id="rId3"/>
              </a:rPr>
              <a:t>https://rarediseases.org/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5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80151-8366-6514-625A-1C3FC101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Genetic and Rare Diseases Information Center (GARD)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EAE2B6-EA52-34D2-9563-05D30E77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8" y="1885279"/>
            <a:ext cx="11732645" cy="402335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Provides the public with access to current and easy-to-understand information about rare or genetic diseases in English or Spanish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Maintains a database of rare diseases and relevant information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Guides on genetics-related topics for patients, healthcare professionals, researchers, and teachers/students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07C37E-7B2F-53C3-D785-D96E6D311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12" y="3967873"/>
            <a:ext cx="7384089" cy="2585393"/>
          </a:xfrm>
          <a:prstGeom prst="rect">
            <a:avLst/>
          </a:prstGeom>
        </p:spPr>
      </p:pic>
      <p:pic>
        <p:nvPicPr>
          <p:cNvPr id="17" name="Picture 6" descr="Catalyst Pathways™ | Additional Support">
            <a:extLst>
              <a:ext uri="{FF2B5EF4-FFF2-40B4-BE49-F238E27FC236}">
                <a16:creationId xmlns:a16="http://schemas.microsoft.com/office/drawing/2014/main" id="{C2018C58-0311-E966-D186-99C6C6FC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0" y="3896958"/>
            <a:ext cx="33147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5E6314-823E-3FA2-F63D-03E671455E22}"/>
              </a:ext>
            </a:extLst>
          </p:cNvPr>
          <p:cNvSpPr txBox="1"/>
          <p:nvPr/>
        </p:nvSpPr>
        <p:spPr>
          <a:xfrm>
            <a:off x="459350" y="6151635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  <a:hlinkClick r:id="rId5"/>
              </a:rPr>
              <a:t>https://rarediseases.info.nih.gov/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20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80151-8366-6514-625A-1C3FC101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Global Genes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EAE2B6-EA52-34D2-9563-05D30E77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8" y="1885279"/>
            <a:ext cx="11563643" cy="402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Provides information, resources, and connections to all communities affected by rare disease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Resource hub and rare diseases list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RARE University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RARE Concierge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RARE Patient Advocacy Summit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4" descr="Global Genes Awards 14 Patient Organizations through RARE Patient Impact  Grant Program - Global Genes">
            <a:extLst>
              <a:ext uri="{FF2B5EF4-FFF2-40B4-BE49-F238E27FC236}">
                <a16:creationId xmlns:a16="http://schemas.microsoft.com/office/drawing/2014/main" id="{4896F153-AB94-6D36-A25C-5C2E18C6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77" y="3578258"/>
            <a:ext cx="5200857" cy="26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DA04C1-9092-80FC-6CFD-FAF3AC72BA75}"/>
              </a:ext>
            </a:extLst>
          </p:cNvPr>
          <p:cNvSpPr txBox="1"/>
          <p:nvPr/>
        </p:nvSpPr>
        <p:spPr>
          <a:xfrm>
            <a:off x="459350" y="6018508"/>
            <a:ext cx="2852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  <a:hlinkClick r:id="rId3"/>
              </a:rPr>
              <a:t>https://globalgenes.org/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4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80151-8366-6514-625A-1C3FC101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Unique: Understanding Rare Chromosome and Gene Disorders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EAE2B6-EA52-34D2-9563-05D30E77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8" y="1885279"/>
            <a:ext cx="11732645" cy="4023359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Information about rare chromosome disorders and copy number variants for patients and healthcare professionals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Free disorder guides for a variety of specific chromosome and single gene disorders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Little Yellow Book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Practical guides for families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Some guides are translated into several languages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C785EE-BF48-6B38-540D-9BA349C5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321" y="3896958"/>
            <a:ext cx="3858653" cy="25887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7599E0-3895-114B-5A9C-5305D7DD526E}"/>
              </a:ext>
            </a:extLst>
          </p:cNvPr>
          <p:cNvSpPr txBox="1"/>
          <p:nvPr/>
        </p:nvSpPr>
        <p:spPr>
          <a:xfrm>
            <a:off x="-553915" y="6251364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  <a:hlinkClick r:id="rId3"/>
              </a:rPr>
              <a:t>https://rarechromo.org/disorder-guides/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83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80151-8366-6514-625A-1C3FC101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The Chromosome Disorder Outreach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EAE2B6-EA52-34D2-9563-05D30E77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8" y="1885279"/>
            <a:ext cx="11732645" cy="4023359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Information about rare chromosome disorders and copy number variants for patients and healthcare professionals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Introduction to Chromosomes guide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Genetic and medical glossary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General informational packets about common chromosome disorders; personalized information packets for members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0F5447-B154-3000-C2B8-06865F3A5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323" y="4744106"/>
            <a:ext cx="4997602" cy="16392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CB746-0E17-F568-B3D6-8F817CBF356C}"/>
              </a:ext>
            </a:extLst>
          </p:cNvPr>
          <p:cNvSpPr txBox="1"/>
          <p:nvPr/>
        </p:nvSpPr>
        <p:spPr>
          <a:xfrm>
            <a:off x="218048" y="6194130"/>
            <a:ext cx="3385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  <a:hlinkClick r:id="rId3"/>
              </a:rPr>
              <a:t>https://chromodisorder.org/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14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80151-8366-6514-625A-1C3FC101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Genetic Support Foundation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EAE2B6-EA52-34D2-9563-05D30E77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8" y="1885279"/>
            <a:ext cx="11732645" cy="402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Patient-friendly informational pages about patterns of inheritance, common genetic tests, etc.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9018F1-698C-E7AC-3868-7556A848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21" y="3175551"/>
            <a:ext cx="8935697" cy="2934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FA00C9-3581-33A1-F6AD-7A560CB22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686" y="2480129"/>
            <a:ext cx="2648320" cy="6954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78C39E-50BE-743A-C919-E82769690F6B}"/>
              </a:ext>
            </a:extLst>
          </p:cNvPr>
          <p:cNvSpPr txBox="1"/>
          <p:nvPr/>
        </p:nvSpPr>
        <p:spPr>
          <a:xfrm>
            <a:off x="218048" y="6299164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  <a:hlinkClick r:id="rId4"/>
              </a:rPr>
              <a:t>https://geneticsupportfoundation.org/genetic-counseling/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7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13708-C65A-67C3-982D-8AA252E1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Su</a:t>
            </a:r>
            <a:r>
              <a:rPr lang="en-US" sz="4800" dirty="0">
                <a:latin typeface="Franklin Gothic Medium" panose="020B0603020102020204" pitchFamily="34" charset="0"/>
              </a:rPr>
              <a:t>pport Groups for Specific Conditions</a:t>
            </a:r>
            <a:endParaRPr lang="en-US" sz="4800" kern="12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13708-C65A-67C3-982D-8AA252E1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The Genetic Testing 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8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80151-8366-6514-625A-1C3FC101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Down Syndrome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EAE2B6-EA52-34D2-9563-05D30E77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8" y="1885279"/>
            <a:ext cx="11732645" cy="402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Franklin Gothic Book" panose="020B0503020102020204" pitchFamily="34" charset="0"/>
              </a:rPr>
              <a:t>National Down Syndrome Society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Resources with general information and information across the life span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Information about local support organizations (</a:t>
            </a:r>
            <a:r>
              <a:rPr lang="en-US" sz="2200" dirty="0">
                <a:latin typeface="Franklin Gothic Book" panose="020B0503020102020204" pitchFamily="34" charset="0"/>
                <a:hlinkClick r:id="rId2"/>
              </a:rPr>
              <a:t>https://www.ndss.org/resources/local-support/</a:t>
            </a:r>
            <a:r>
              <a:rPr lang="en-US" sz="2200" dirty="0">
                <a:latin typeface="Franklin Gothic Book" panose="020B0503020102020204" pitchFamily="34" charset="0"/>
              </a:rPr>
              <a:t>)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Down Syndrome Specialty Clinics Database (</a:t>
            </a:r>
            <a:r>
              <a:rPr lang="en-US" sz="2200" dirty="0">
                <a:latin typeface="Franklin Gothic Book" panose="020B0503020102020204" pitchFamily="34" charset="0"/>
                <a:hlinkClick r:id="rId3"/>
              </a:rPr>
              <a:t>https://www.ndss.org/resources/healthcare-providers/</a:t>
            </a:r>
            <a:r>
              <a:rPr lang="en-US" sz="2200" dirty="0">
                <a:latin typeface="Franklin Gothic Book" panose="020B0503020102020204" pitchFamily="34" charset="0"/>
              </a:rPr>
              <a:t>)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Support groups in several cities in Texas</a:t>
            </a:r>
            <a:br>
              <a:rPr lang="en-US" sz="2200" dirty="0">
                <a:latin typeface="Franklin Gothic Book" panose="020B0503020102020204" pitchFamily="34" charset="0"/>
              </a:rPr>
            </a:br>
            <a:endParaRPr lang="en-US" sz="2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Franklin Gothic Book" panose="020B0503020102020204" pitchFamily="34" charset="0"/>
              </a:rPr>
              <a:t>Down Syndrome Coalition of El Paso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Several programs and educational programs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Website available in Spanish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3B9BF7-BE74-D19E-D8F4-D2DFAA404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574" y="4201409"/>
            <a:ext cx="2984084" cy="14546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70C410-4D60-45B1-0FAB-A87AA45980FA}"/>
              </a:ext>
            </a:extLst>
          </p:cNvPr>
          <p:cNvSpPr txBox="1"/>
          <p:nvPr/>
        </p:nvSpPr>
        <p:spPr>
          <a:xfrm>
            <a:off x="624253" y="6203174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  <a:hlinkClick r:id="rId5"/>
              </a:rPr>
              <a:t>https://www.dscep.org/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22E5F-603F-AC0A-11CE-06D13D398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3658" y="3896958"/>
            <a:ext cx="26797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4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80151-8366-6514-625A-1C3FC101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Neurofibromatosis Type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EAE2B6-EA52-34D2-9563-05D30E77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8" y="1885279"/>
            <a:ext cx="11732645" cy="402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Franklin Gothic Book" panose="020B0503020102020204" pitchFamily="34" charset="0"/>
              </a:rPr>
              <a:t>Children’s Tumor Foundation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Information for newly diagnosed patients and throughout the lifespan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Search engine for NF clinics and relevant healthcare providers (</a:t>
            </a:r>
            <a:r>
              <a:rPr lang="en-US" sz="2000" dirty="0">
                <a:latin typeface="Franklin Gothic Book" panose="020B0503020102020204" pitchFamily="34" charset="0"/>
                <a:hlinkClick r:id="rId2"/>
              </a:rPr>
              <a:t>https://www.ctf.org/understanding-nf/find-a-doctor</a:t>
            </a:r>
            <a:r>
              <a:rPr lang="en-US" sz="2000" dirty="0">
                <a:latin typeface="Franklin Gothic Book" panose="020B05030201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NF Registry (</a:t>
            </a:r>
            <a:r>
              <a:rPr lang="en-US" sz="2000" dirty="0">
                <a:latin typeface="Franklin Gothic Book" panose="020B0503020102020204" pitchFamily="34" charset="0"/>
                <a:hlinkClick r:id="rId3"/>
              </a:rPr>
              <a:t>https://www.ctf.org/understanding-nf/nf-registry</a:t>
            </a:r>
            <a:r>
              <a:rPr lang="en-US" sz="2000" dirty="0">
                <a:latin typeface="Franklin Gothic Book" panose="020B05030201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Annual conference in the summer (</a:t>
            </a:r>
            <a:r>
              <a:rPr lang="en-US" sz="2000" dirty="0">
                <a:latin typeface="Franklin Gothic Book" panose="020B0503020102020204" pitchFamily="34" charset="0"/>
                <a:hlinkClick r:id="rId4"/>
              </a:rPr>
              <a:t>https://www.ctf.org/get-involved/nf-conference</a:t>
            </a:r>
            <a:r>
              <a:rPr lang="en-US" sz="2000" dirty="0">
                <a:latin typeface="Franklin Gothic Book" panose="020B05030201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latin typeface="Franklin Gothic Book" panose="020B0503020102020204" pitchFamily="34" charset="0"/>
              </a:rPr>
              <a:t>Texas Neurofibromatosis Foundation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Information about NF and local support groups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NF family camp and symposium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9C3B7F-16BF-7B24-7F9D-DEE486135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299" y="4119677"/>
            <a:ext cx="3170152" cy="1003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FE7670-E645-741A-26E8-BBAD867F9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3928" y="5299038"/>
            <a:ext cx="2711523" cy="13557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79DEE2-9272-AFFE-AD56-F7DBB2348437}"/>
              </a:ext>
            </a:extLst>
          </p:cNvPr>
          <p:cNvSpPr txBox="1"/>
          <p:nvPr/>
        </p:nvSpPr>
        <p:spPr>
          <a:xfrm>
            <a:off x="567143" y="5873319"/>
            <a:ext cx="6101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  <a:hlinkClick r:id="rId7"/>
              </a:rPr>
              <a:t>https://www.ctf.org/</a:t>
            </a: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  <a:hlinkClick r:id="rId8"/>
              </a:rPr>
              <a:t>https://www.texasnf.org/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78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80151-8366-6514-625A-1C3FC101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22q11.2 Deletion Syndrome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EAE2B6-EA52-34D2-9563-05D30E77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8" y="1885279"/>
            <a:ext cx="11732645" cy="402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Franklin Gothic Book" panose="020B0503020102020204" pitchFamily="34" charset="0"/>
              </a:rPr>
              <a:t>The 22q Family Foundation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Information about 22q for patients and providers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22q clinic locator (</a:t>
            </a:r>
            <a:r>
              <a:rPr lang="en-US" sz="2200" dirty="0">
                <a:latin typeface="Franklin Gothic Book" panose="020B0503020102020204" pitchFamily="34" charset="0"/>
                <a:hlinkClick r:id="rId2"/>
              </a:rPr>
              <a:t>https://22qfamilyfoundation.org/living-with-22q/22q-clinics</a:t>
            </a:r>
            <a:r>
              <a:rPr lang="en-US" sz="2200" dirty="0">
                <a:latin typeface="Franklin Gothic Book" panose="020B0503020102020204" pitchFamily="34" charset="0"/>
              </a:rPr>
              <a:t>)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22q family map (</a:t>
            </a:r>
            <a:r>
              <a:rPr lang="en-US" sz="2200" dirty="0">
                <a:latin typeface="Franklin Gothic Book" panose="020B0503020102020204" pitchFamily="34" charset="0"/>
                <a:hlinkClick r:id="rId3"/>
              </a:rPr>
              <a:t>https://22qfamilyfoundation.org/living-with-22q/22q-digital-map</a:t>
            </a:r>
            <a:r>
              <a:rPr lang="en-US" sz="2200" dirty="0">
                <a:latin typeface="Franklin Gothic Book" panose="020B0503020102020204" pitchFamily="34" charset="0"/>
              </a:rPr>
              <a:t>)</a:t>
            </a:r>
          </a:p>
          <a:p>
            <a:pPr marL="0" indent="0">
              <a:buNone/>
            </a:pPr>
            <a:br>
              <a:rPr lang="en-US" sz="2400" dirty="0">
                <a:latin typeface="Franklin Gothic Book" panose="020B0503020102020204" pitchFamily="34" charset="0"/>
              </a:rPr>
            </a:br>
            <a:r>
              <a:rPr lang="en-US" sz="2400" b="1" dirty="0">
                <a:latin typeface="Franklin Gothic Book" panose="020B0503020102020204" pitchFamily="34" charset="0"/>
              </a:rPr>
              <a:t>22q Texas, Inc.</a:t>
            </a:r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Facebook group with local subgroups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32120E-3C53-AF50-BF1D-79A0DCBA3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574" y="4007950"/>
            <a:ext cx="2644777" cy="2188535"/>
          </a:xfrm>
          <a:prstGeom prst="rect">
            <a:avLst/>
          </a:prstGeom>
        </p:spPr>
      </p:pic>
      <p:pic>
        <p:nvPicPr>
          <p:cNvPr id="13" name="Picture 2" descr="May be an image of text">
            <a:extLst>
              <a:ext uri="{FF2B5EF4-FFF2-40B4-BE49-F238E27FC236}">
                <a16:creationId xmlns:a16="http://schemas.microsoft.com/office/drawing/2014/main" id="{92C6792B-123A-A2E9-E016-40664666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99" y="4007950"/>
            <a:ext cx="2367021" cy="23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A95CEF-2A91-F967-DB8E-B682EB1FF8B3}"/>
              </a:ext>
            </a:extLst>
          </p:cNvPr>
          <p:cNvSpPr txBox="1"/>
          <p:nvPr/>
        </p:nvSpPr>
        <p:spPr>
          <a:xfrm>
            <a:off x="459350" y="5908638"/>
            <a:ext cx="6101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  <a:hlinkClick r:id="rId6"/>
              </a:rPr>
              <a:t>https://22qfamilyfoundation.org/</a:t>
            </a: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  <a:hlinkClick r:id="rId7"/>
              </a:rPr>
              <a:t>https://www.facebook.com/22qTexas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69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80151-8366-6514-625A-1C3FC101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Other Syndrome-Specific Support Groups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EAE2B6-EA52-34D2-9563-05D30E77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8" y="1885279"/>
            <a:ext cx="11732645" cy="402335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Franklin Gothic Book" panose="020B0503020102020204" pitchFamily="34" charset="0"/>
              </a:rPr>
              <a:t>There are an increasing number of online family support groups being created for well-described (and less well-described) genetic syndromes</a:t>
            </a:r>
          </a:p>
          <a:p>
            <a:r>
              <a:rPr lang="en-US" sz="2600" dirty="0">
                <a:latin typeface="Franklin Gothic Book" panose="020B0503020102020204" pitchFamily="34" charset="0"/>
              </a:rPr>
              <a:t>Google [syndrome name] + Support </a:t>
            </a:r>
          </a:p>
          <a:p>
            <a:r>
              <a:rPr lang="en-US" sz="2600" dirty="0">
                <a:latin typeface="Franklin Gothic Book" panose="020B0503020102020204" pitchFamily="34" charset="0"/>
              </a:rPr>
              <a:t>Google [gene name] + Support</a:t>
            </a:r>
          </a:p>
          <a:p>
            <a:r>
              <a:rPr lang="en-US" sz="2600" dirty="0">
                <a:latin typeface="Franklin Gothic Book" panose="020B0503020102020204" pitchFamily="34" charset="0"/>
              </a:rPr>
              <a:t>Search for the syndrome name or gene name on social media 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Search Facebook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Search hashtags on Twitter, Instagram, etc. (#</a:t>
            </a:r>
            <a:r>
              <a:rPr lang="en-US" dirty="0" err="1">
                <a:latin typeface="Franklin Gothic Book" panose="020B0503020102020204" pitchFamily="34" charset="0"/>
              </a:rPr>
              <a:t>noonansyndrome</a:t>
            </a:r>
            <a:r>
              <a:rPr lang="en-US" dirty="0">
                <a:latin typeface="Franklin Gothic Book" panose="020B0503020102020204" pitchFamily="34" charset="0"/>
              </a:rPr>
              <a:t>) 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03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88275-3ED0-376B-4300-1293E1F9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E5E09-2134-B15E-C398-047182F3C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398682"/>
            <a:ext cx="10005951" cy="19304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Contact information:</a:t>
            </a:r>
            <a:br>
              <a:rPr lang="en-US" sz="2400" kern="12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br>
              <a:rPr lang="en-US" sz="2400" kern="12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Farah Ladha, MS, CGC</a:t>
            </a:r>
            <a:br>
              <a:rPr lang="en-US" sz="2400" kern="12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Baylor College of Medicine/Texas Children’s Hospital</a:t>
            </a:r>
            <a:b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Phone:  832-822-4317</a:t>
            </a:r>
            <a:b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Email:  </a:t>
            </a:r>
            <a:r>
              <a:rPr 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Faladha@texaschildrens.org</a:t>
            </a:r>
            <a:endParaRPr lang="en-US" sz="2400" kern="1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FEE82B4-9741-BB10-CD84-8CD341735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926697"/>
              </p:ext>
            </p:extLst>
          </p:nvPr>
        </p:nvGraphicFramePr>
        <p:xfrm>
          <a:off x="271975" y="192641"/>
          <a:ext cx="11685563" cy="305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E21000E-6376-D1AE-8F74-32E59D5A8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443327"/>
              </p:ext>
            </p:extLst>
          </p:nvPr>
        </p:nvGraphicFramePr>
        <p:xfrm>
          <a:off x="462951" y="3432519"/>
          <a:ext cx="11266098" cy="327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Graphic 9" descr="Clipboard Partially Checked outline">
            <a:extLst>
              <a:ext uri="{FF2B5EF4-FFF2-40B4-BE49-F238E27FC236}">
                <a16:creationId xmlns:a16="http://schemas.microsoft.com/office/drawing/2014/main" id="{271200FD-A997-138C-046A-B6ECC409E4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46031" y="344986"/>
            <a:ext cx="784701" cy="784701"/>
          </a:xfrm>
          <a:prstGeom prst="rect">
            <a:avLst/>
          </a:prstGeom>
        </p:spPr>
      </p:pic>
      <p:pic>
        <p:nvPicPr>
          <p:cNvPr id="12" name="Graphic 11" descr="Open envelope outline">
            <a:extLst>
              <a:ext uri="{FF2B5EF4-FFF2-40B4-BE49-F238E27FC236}">
                <a16:creationId xmlns:a16="http://schemas.microsoft.com/office/drawing/2014/main" id="{0FBBE5B2-2F2F-CFE2-801B-2D028EEFFD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94585" y="322341"/>
            <a:ext cx="784700" cy="784700"/>
          </a:xfrm>
          <a:prstGeom prst="rect">
            <a:avLst/>
          </a:prstGeom>
        </p:spPr>
      </p:pic>
      <p:pic>
        <p:nvPicPr>
          <p:cNvPr id="16" name="Graphic 15" descr="Potion outline">
            <a:extLst>
              <a:ext uri="{FF2B5EF4-FFF2-40B4-BE49-F238E27FC236}">
                <a16:creationId xmlns:a16="http://schemas.microsoft.com/office/drawing/2014/main" id="{AC35AAA2-0C96-0E03-81BF-9BAEDE66F1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15636" y="274645"/>
            <a:ext cx="784702" cy="784702"/>
          </a:xfrm>
          <a:prstGeom prst="rect">
            <a:avLst/>
          </a:prstGeom>
        </p:spPr>
      </p:pic>
      <p:pic>
        <p:nvPicPr>
          <p:cNvPr id="18" name="Graphic 17" descr="Meeting outline">
            <a:extLst>
              <a:ext uri="{FF2B5EF4-FFF2-40B4-BE49-F238E27FC236}">
                <a16:creationId xmlns:a16="http://schemas.microsoft.com/office/drawing/2014/main" id="{B635A5EC-FBE9-BA1A-5DED-9B8783EA17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96000" y="3375030"/>
            <a:ext cx="855846" cy="855846"/>
          </a:xfrm>
          <a:prstGeom prst="rect">
            <a:avLst/>
          </a:prstGeom>
        </p:spPr>
      </p:pic>
      <p:pic>
        <p:nvPicPr>
          <p:cNvPr id="24" name="Graphic 23" descr="Daily calendar outline">
            <a:extLst>
              <a:ext uri="{FF2B5EF4-FFF2-40B4-BE49-F238E27FC236}">
                <a16:creationId xmlns:a16="http://schemas.microsoft.com/office/drawing/2014/main" id="{7F89D7FA-91E2-32DB-7F74-126DF9E39EA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58436" y="3375030"/>
            <a:ext cx="914400" cy="914400"/>
          </a:xfrm>
          <a:prstGeom prst="rect">
            <a:avLst/>
          </a:prstGeom>
        </p:spPr>
      </p:pic>
      <p:pic>
        <p:nvPicPr>
          <p:cNvPr id="26" name="Graphic 25" descr="Hourglass 30% with solid fill">
            <a:extLst>
              <a:ext uri="{FF2B5EF4-FFF2-40B4-BE49-F238E27FC236}">
                <a16:creationId xmlns:a16="http://schemas.microsoft.com/office/drawing/2014/main" id="{C5270AF0-EDC7-C18C-C387-EA8D4EE87E4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123488" y="3564954"/>
            <a:ext cx="665922" cy="6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FB907-F774-C6AD-F69A-EFABAA2C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Testing in a step-wise approach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F10729-A2FF-BBF4-EDE5-DC15E379C003}"/>
              </a:ext>
            </a:extLst>
          </p:cNvPr>
          <p:cNvSpPr txBox="1"/>
          <p:nvPr/>
        </p:nvSpPr>
        <p:spPr>
          <a:xfrm>
            <a:off x="459350" y="2946754"/>
            <a:ext cx="1617784" cy="14465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Franklin Gothic Book" panose="020B0503020102020204" pitchFamily="34" charset="0"/>
              </a:rPr>
              <a:t>Test #1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6AD0084-0237-560B-20DF-E13D494D7BA6}"/>
              </a:ext>
            </a:extLst>
          </p:cNvPr>
          <p:cNvSpPr/>
          <p:nvPr/>
        </p:nvSpPr>
        <p:spPr>
          <a:xfrm>
            <a:off x="2389091" y="3274498"/>
            <a:ext cx="1617784" cy="791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8D3F0-5D5E-FF43-F625-8CDCA80CA919}"/>
              </a:ext>
            </a:extLst>
          </p:cNvPr>
          <p:cNvSpPr txBox="1"/>
          <p:nvPr/>
        </p:nvSpPr>
        <p:spPr>
          <a:xfrm>
            <a:off x="2359266" y="4393304"/>
            <a:ext cx="161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If negative (normal)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4E9D63-6C2D-0E99-CE89-B51A0430AECA}"/>
              </a:ext>
            </a:extLst>
          </p:cNvPr>
          <p:cNvSpPr txBox="1"/>
          <p:nvPr/>
        </p:nvSpPr>
        <p:spPr>
          <a:xfrm>
            <a:off x="4259183" y="2948652"/>
            <a:ext cx="1617784" cy="14465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Franklin Gothic Book" panose="020B0503020102020204" pitchFamily="34" charset="0"/>
              </a:rPr>
              <a:t>Test #2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ABD636-404E-A62E-D5D9-80BC87F226E5}"/>
              </a:ext>
            </a:extLst>
          </p:cNvPr>
          <p:cNvSpPr txBox="1"/>
          <p:nvPr/>
        </p:nvSpPr>
        <p:spPr>
          <a:xfrm>
            <a:off x="8382102" y="2542064"/>
            <a:ext cx="3180252" cy="353943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Book" panose="020B0503020102020204" pitchFamily="34" charset="0"/>
              </a:rPr>
              <a:t>Test #3 (if needed)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Book" panose="020B0503020102020204" pitchFamily="34" charset="0"/>
              </a:rPr>
              <a:t>Research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Book" panose="020B0503020102020204" pitchFamily="34" charset="0"/>
              </a:rPr>
              <a:t>Re-analysis of previous testing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7EFECB-D407-CF42-8805-FF1CD842CF95}"/>
              </a:ext>
            </a:extLst>
          </p:cNvPr>
          <p:cNvSpPr txBox="1"/>
          <p:nvPr/>
        </p:nvSpPr>
        <p:spPr>
          <a:xfrm>
            <a:off x="6245907" y="4393303"/>
            <a:ext cx="161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If negative (normal)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86C5B469-FEF8-E0E9-2257-25D870FCC8E8}"/>
              </a:ext>
            </a:extLst>
          </p:cNvPr>
          <p:cNvSpPr/>
          <p:nvPr/>
        </p:nvSpPr>
        <p:spPr>
          <a:xfrm>
            <a:off x="6213485" y="3274498"/>
            <a:ext cx="1617784" cy="791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13708-C65A-67C3-982D-8AA252E1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Genetic Testing and the Law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7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B1A64-C806-EE1A-7159-A466A682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Genetic Information Nondiscrimination Act (2008)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B9C93-B0DB-A7A5-EE5F-E974AC1F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Existing federal and state laws that will protect you and your children from discrimination due to genetic testing results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Discuss in more detail with your Genetics provider 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  <a:hlinkClick r:id="rId2"/>
              </a:rPr>
              <a:t>https://www.ashg.org/advocacy/gina/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13708-C65A-67C3-982D-8AA252E1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Finding a Genetics Clinic and Provider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09CA9-8E14-100A-8C55-AABF1BDE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Find a Genetics Clinic in Texas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87552-1BC0-009B-4B9B-345AFA9D285E}"/>
              </a:ext>
            </a:extLst>
          </p:cNvPr>
          <p:cNvSpPr txBox="1"/>
          <p:nvPr/>
        </p:nvSpPr>
        <p:spPr>
          <a:xfrm>
            <a:off x="1371599" y="1655581"/>
            <a:ext cx="688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Texas Department of State Health Services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CF954B-55E5-1B44-821B-C00B4018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40" y="1994207"/>
            <a:ext cx="10104783" cy="44670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1A4516-B856-C012-1EB6-A15DEEFDBD8F}"/>
              </a:ext>
            </a:extLst>
          </p:cNvPr>
          <p:cNvSpPr txBox="1"/>
          <p:nvPr/>
        </p:nvSpPr>
        <p:spPr>
          <a:xfrm>
            <a:off x="459350" y="6378796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https://www.dshs.texas.gov/genetics/provider.shtm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9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09CA9-8E14-100A-8C55-AABF1BDE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Find a Genetics Clinic in the USA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87552-1BC0-009B-4B9B-345AFA9D285E}"/>
              </a:ext>
            </a:extLst>
          </p:cNvPr>
          <p:cNvSpPr txBox="1"/>
          <p:nvPr/>
        </p:nvSpPr>
        <p:spPr>
          <a:xfrm>
            <a:off x="1371599" y="1655581"/>
            <a:ext cx="688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American College of Medical Genetics and Genomics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398626-7333-23B3-48A1-33815F51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38" y="2252684"/>
            <a:ext cx="6887818" cy="4363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822DF9-D60A-73A6-E19E-A82B0CC95EE2}"/>
              </a:ext>
            </a:extLst>
          </p:cNvPr>
          <p:cNvSpPr txBox="1"/>
          <p:nvPr/>
        </p:nvSpPr>
        <p:spPr>
          <a:xfrm>
            <a:off x="7186198" y="6194130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  <a:hlinkClick r:id="rId3"/>
              </a:rPr>
              <a:t>https://clinics.acmg.net/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8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4188</TotalTime>
  <Words>994</Words>
  <Application>Microsoft Macintosh PowerPoint</Application>
  <PresentationFormat>Widescreen</PresentationFormat>
  <Paragraphs>143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Franklin Gothic Medium</vt:lpstr>
      <vt:lpstr>Office Theme</vt:lpstr>
      <vt:lpstr>Genetics Clinic Evaluation and Support Resources</vt:lpstr>
      <vt:lpstr>The Genetic Testing Process</vt:lpstr>
      <vt:lpstr>PowerPoint Presentation</vt:lpstr>
      <vt:lpstr>Testing in a step-wise approach</vt:lpstr>
      <vt:lpstr>Genetic Testing and the Law </vt:lpstr>
      <vt:lpstr>Genetic Information Nondiscrimination Act (2008)</vt:lpstr>
      <vt:lpstr>Finding a Genetics Clinic and Provider</vt:lpstr>
      <vt:lpstr>Find a Genetics Clinic in Texas</vt:lpstr>
      <vt:lpstr>Find a Genetics Clinic in the USA</vt:lpstr>
      <vt:lpstr>Find a Genetic Counselor </vt:lpstr>
      <vt:lpstr>Genetics Support and Resources</vt:lpstr>
      <vt:lpstr>Genetics Home Reference</vt:lpstr>
      <vt:lpstr>National Organization for Rare Disorders (NORD)</vt:lpstr>
      <vt:lpstr>Genetic and Rare Diseases Information Center (GARD)</vt:lpstr>
      <vt:lpstr>Global Genes</vt:lpstr>
      <vt:lpstr>Unique: Understanding Rare Chromosome and Gene Disorders</vt:lpstr>
      <vt:lpstr>The Chromosome Disorder Outreach</vt:lpstr>
      <vt:lpstr>Genetic Support Foundation</vt:lpstr>
      <vt:lpstr>Support Groups for Specific Conditions</vt:lpstr>
      <vt:lpstr>Down Syndrome</vt:lpstr>
      <vt:lpstr>Neurofibromatosis Type 1</vt:lpstr>
      <vt:lpstr>22q11.2 Deletion Syndrome</vt:lpstr>
      <vt:lpstr>Other Syndrome-Specific Support Groups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Counseling in the Pediatric Setting</dc:title>
  <dc:creator>Ladha, Farah Alnoor</dc:creator>
  <cp:lastModifiedBy>Ladha, Farah Alnoor</cp:lastModifiedBy>
  <cp:revision>84</cp:revision>
  <dcterms:created xsi:type="dcterms:W3CDTF">2022-05-05T01:15:33Z</dcterms:created>
  <dcterms:modified xsi:type="dcterms:W3CDTF">2022-05-09T02:57:36Z</dcterms:modified>
</cp:coreProperties>
</file>